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Lst>
  <p:notesMasterIdLst>
    <p:notesMasterId r:id="rId22"/>
  </p:notesMasterIdLst>
  <p:sldIdLst>
    <p:sldId id="713" r:id="rId5"/>
    <p:sldId id="256" r:id="rId6"/>
    <p:sldId id="257" r:id="rId7"/>
    <p:sldId id="258" r:id="rId8"/>
    <p:sldId id="259" r:id="rId9"/>
    <p:sldId id="260" r:id="rId10"/>
    <p:sldId id="729" r:id="rId11"/>
    <p:sldId id="730" r:id="rId12"/>
    <p:sldId id="731" r:id="rId13"/>
    <p:sldId id="732" r:id="rId14"/>
    <p:sldId id="733" r:id="rId15"/>
    <p:sldId id="734" r:id="rId16"/>
    <p:sldId id="735" r:id="rId17"/>
    <p:sldId id="736" r:id="rId18"/>
    <p:sldId id="262" r:id="rId19"/>
    <p:sldId id="261" r:id="rId20"/>
    <p:sldId id="737"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ss Butcher" initials="RB" lastIdx="23" clrIdx="0">
    <p:extLst>
      <p:ext uri="{19B8F6BF-5375-455C-9EA6-DF929625EA0E}">
        <p15:presenceInfo xmlns:p15="http://schemas.microsoft.com/office/powerpoint/2012/main" userId="Ross Butcher" providerId="None"/>
      </p:ext>
    </p:extLst>
  </p:cmAuthor>
  <p:cmAuthor id="2" name="Nick Butler" initials="NB" lastIdx="12" clrIdx="1">
    <p:extLst>
      <p:ext uri="{19B8F6BF-5375-455C-9EA6-DF929625EA0E}">
        <p15:presenceInfo xmlns:p15="http://schemas.microsoft.com/office/powerpoint/2012/main" userId="Nick Butl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3" autoAdjust="0"/>
    <p:restoredTop sz="86420" autoAdjust="0"/>
  </p:normalViewPr>
  <p:slideViewPr>
    <p:cSldViewPr snapToGrid="0">
      <p:cViewPr varScale="1">
        <p:scale>
          <a:sx n="57" d="100"/>
          <a:sy n="57" d="100"/>
        </p:scale>
        <p:origin x="312" y="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il Parkes" userId="7b73bcd3-633d-432f-aa1f-2cb99651926e" providerId="ADAL" clId="{8DAA23C9-96BF-4E6F-BDC1-96063BC1BC8A}"/>
    <pc:docChg chg="custSel delSld modSld">
      <pc:chgData name="Gail Parkes" userId="7b73bcd3-633d-432f-aa1f-2cb99651926e" providerId="ADAL" clId="{8DAA23C9-96BF-4E6F-BDC1-96063BC1BC8A}" dt="2024-06-19T10:47:22.794" v="12" actId="47"/>
      <pc:docMkLst>
        <pc:docMk/>
      </pc:docMkLst>
      <pc:sldChg chg="delSp modSp mod">
        <pc:chgData name="Gail Parkes" userId="7b73bcd3-633d-432f-aa1f-2cb99651926e" providerId="ADAL" clId="{8DAA23C9-96BF-4E6F-BDC1-96063BC1BC8A}" dt="2024-06-19T10:47:04.763" v="3"/>
        <pc:sldMkLst>
          <pc:docMk/>
          <pc:sldMk cId="2389882354" sldId="724"/>
        </pc:sldMkLst>
        <pc:spChg chg="mod">
          <ac:chgData name="Gail Parkes" userId="7b73bcd3-633d-432f-aa1f-2cb99651926e" providerId="ADAL" clId="{8DAA23C9-96BF-4E6F-BDC1-96063BC1BC8A}" dt="2024-06-19T10:47:03.505" v="1" actId="20577"/>
          <ac:spMkLst>
            <pc:docMk/>
            <pc:sldMk cId="2389882354" sldId="724"/>
            <ac:spMk id="4" creationId="{B02DB362-12E4-855D-A6D4-0980F23AB5A2}"/>
          </ac:spMkLst>
        </pc:spChg>
        <pc:spChg chg="del mod">
          <ac:chgData name="Gail Parkes" userId="7b73bcd3-633d-432f-aa1f-2cb99651926e" providerId="ADAL" clId="{8DAA23C9-96BF-4E6F-BDC1-96063BC1BC8A}" dt="2024-06-19T10:47:04.763" v="3"/>
          <ac:spMkLst>
            <pc:docMk/>
            <pc:sldMk cId="2389882354" sldId="724"/>
            <ac:spMk id="5" creationId="{41B8B0AC-455C-8CBC-BEE4-2D9C0DCF5378}"/>
          </ac:spMkLst>
        </pc:spChg>
      </pc:sldChg>
      <pc:sldChg chg="del">
        <pc:chgData name="Gail Parkes" userId="7b73bcd3-633d-432f-aa1f-2cb99651926e" providerId="ADAL" clId="{8DAA23C9-96BF-4E6F-BDC1-96063BC1BC8A}" dt="2024-06-19T10:47:21.294" v="10" actId="47"/>
        <pc:sldMkLst>
          <pc:docMk/>
          <pc:sldMk cId="3005114260" sldId="726"/>
        </pc:sldMkLst>
      </pc:sldChg>
      <pc:sldChg chg="delSp modSp mod">
        <pc:chgData name="Gail Parkes" userId="7b73bcd3-633d-432f-aa1f-2cb99651926e" providerId="ADAL" clId="{8DAA23C9-96BF-4E6F-BDC1-96063BC1BC8A}" dt="2024-06-19T10:47:14.462" v="7" actId="20577"/>
        <pc:sldMkLst>
          <pc:docMk/>
          <pc:sldMk cId="56832067" sldId="728"/>
        </pc:sldMkLst>
        <pc:spChg chg="del mod">
          <ac:chgData name="Gail Parkes" userId="7b73bcd3-633d-432f-aa1f-2cb99651926e" providerId="ADAL" clId="{8DAA23C9-96BF-4E6F-BDC1-96063BC1BC8A}" dt="2024-06-19T10:47:09.479" v="6" actId="478"/>
          <ac:spMkLst>
            <pc:docMk/>
            <pc:sldMk cId="56832067" sldId="728"/>
            <ac:spMk id="6" creationId="{79B69354-7747-A55F-2D82-3E1402AD134B}"/>
          </ac:spMkLst>
        </pc:spChg>
        <pc:spChg chg="mod">
          <ac:chgData name="Gail Parkes" userId="7b73bcd3-633d-432f-aa1f-2cb99651926e" providerId="ADAL" clId="{8DAA23C9-96BF-4E6F-BDC1-96063BC1BC8A}" dt="2024-06-19T10:47:14.462" v="7" actId="20577"/>
          <ac:spMkLst>
            <pc:docMk/>
            <pc:sldMk cId="56832067" sldId="728"/>
            <ac:spMk id="7" creationId="{C222D488-F3CE-8E94-6679-52D0A5AE9C9B}"/>
          </ac:spMkLst>
        </pc:spChg>
        <pc:picChg chg="del">
          <ac:chgData name="Gail Parkes" userId="7b73bcd3-633d-432f-aa1f-2cb99651926e" providerId="ADAL" clId="{8DAA23C9-96BF-4E6F-BDC1-96063BC1BC8A}" dt="2024-06-19T10:47:06.631" v="4" actId="478"/>
          <ac:picMkLst>
            <pc:docMk/>
            <pc:sldMk cId="56832067" sldId="728"/>
            <ac:picMk id="4" creationId="{007BD44D-1A75-69D4-CD92-BE070C334297}"/>
          </ac:picMkLst>
        </pc:picChg>
      </pc:sldChg>
      <pc:sldChg chg="del">
        <pc:chgData name="Gail Parkes" userId="7b73bcd3-633d-432f-aa1f-2cb99651926e" providerId="ADAL" clId="{8DAA23C9-96BF-4E6F-BDC1-96063BC1BC8A}" dt="2024-06-19T10:47:20.043" v="9" actId="47"/>
        <pc:sldMkLst>
          <pc:docMk/>
          <pc:sldMk cId="1485812501" sldId="730"/>
        </pc:sldMkLst>
      </pc:sldChg>
      <pc:sldChg chg="del">
        <pc:chgData name="Gail Parkes" userId="7b73bcd3-633d-432f-aa1f-2cb99651926e" providerId="ADAL" clId="{8DAA23C9-96BF-4E6F-BDC1-96063BC1BC8A}" dt="2024-06-19T10:47:17.437" v="8" actId="47"/>
        <pc:sldMkLst>
          <pc:docMk/>
          <pc:sldMk cId="2687275913" sldId="731"/>
        </pc:sldMkLst>
      </pc:sldChg>
      <pc:sldChg chg="del">
        <pc:chgData name="Gail Parkes" userId="7b73bcd3-633d-432f-aa1f-2cb99651926e" providerId="ADAL" clId="{8DAA23C9-96BF-4E6F-BDC1-96063BC1BC8A}" dt="2024-06-19T10:47:22.060" v="11" actId="47"/>
        <pc:sldMkLst>
          <pc:docMk/>
          <pc:sldMk cId="2482448837" sldId="732"/>
        </pc:sldMkLst>
      </pc:sldChg>
      <pc:sldChg chg="del">
        <pc:chgData name="Gail Parkes" userId="7b73bcd3-633d-432f-aa1f-2cb99651926e" providerId="ADAL" clId="{8DAA23C9-96BF-4E6F-BDC1-96063BC1BC8A}" dt="2024-06-19T10:47:22.794" v="12" actId="47"/>
        <pc:sldMkLst>
          <pc:docMk/>
          <pc:sldMk cId="1183215060" sldId="73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C17E9-BDBA-4D46-AE0A-E6E9D26E00F4}" type="datetimeFigureOut">
              <a:rPr lang="en-GB" smtClean="0"/>
              <a:t>12/07/2024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A216A0-92BE-4CD5-8068-75AF9963ACF9}" type="slidenum">
              <a:rPr lang="en-GB" smtClean="0"/>
              <a:t>‹#›</a:t>
            </a:fld>
            <a:endParaRPr lang="en-GB"/>
          </a:p>
        </p:txBody>
      </p:sp>
    </p:spTree>
    <p:extLst>
      <p:ext uri="{BB962C8B-B14F-4D97-AF65-F5344CB8AC3E}">
        <p14:creationId xmlns:p14="http://schemas.microsoft.com/office/powerpoint/2010/main" val="3930215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Do pupils recognise any of the football mascots shown and which team they represent?</a:t>
            </a:r>
          </a:p>
          <a:p>
            <a:r>
              <a:rPr lang="en-GB" dirty="0"/>
              <a:t>Do they know their names?</a:t>
            </a:r>
          </a:p>
          <a:p>
            <a:r>
              <a:rPr lang="en-GB" dirty="0"/>
              <a:t>Do they know any other mascots?</a:t>
            </a:r>
          </a:p>
          <a:p>
            <a:r>
              <a:rPr lang="en-GB" dirty="0"/>
              <a:t>Where from?</a:t>
            </a:r>
          </a:p>
          <a:p>
            <a:r>
              <a:rPr lang="en-GB" dirty="0"/>
              <a:t>Does your school have a mascot?</a:t>
            </a:r>
          </a:p>
        </p:txBody>
      </p:sp>
      <p:sp>
        <p:nvSpPr>
          <p:cNvPr id="4" name="Slide Number Placeholder 3"/>
          <p:cNvSpPr>
            <a:spLocks noGrp="1"/>
          </p:cNvSpPr>
          <p:nvPr>
            <p:ph type="sldNum" sz="quarter" idx="5"/>
          </p:nvPr>
        </p:nvSpPr>
        <p:spPr/>
        <p:txBody>
          <a:bodyPr/>
          <a:lstStyle/>
          <a:p>
            <a:fld id="{14900A3E-06BE-49E3-BFA0-4957943A2D70}" type="slidenum">
              <a:rPr lang="en-GB" smtClean="0"/>
              <a:t>9</a:t>
            </a:fld>
            <a:endParaRPr lang="en-GB"/>
          </a:p>
        </p:txBody>
      </p:sp>
    </p:spTree>
    <p:extLst>
      <p:ext uri="{BB962C8B-B14F-4D97-AF65-F5344CB8AC3E}">
        <p14:creationId xmlns:p14="http://schemas.microsoft.com/office/powerpoint/2010/main" val="3421435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 extension activity could be to Google other travel mascots</a:t>
            </a:r>
          </a:p>
          <a:p>
            <a:r>
              <a:rPr lang="en-GB" dirty="0"/>
              <a:t>Discuss why the character might have been chosen</a:t>
            </a:r>
          </a:p>
        </p:txBody>
      </p:sp>
      <p:sp>
        <p:nvSpPr>
          <p:cNvPr id="4" name="Slide Number Placeholder 3"/>
          <p:cNvSpPr>
            <a:spLocks noGrp="1"/>
          </p:cNvSpPr>
          <p:nvPr>
            <p:ph type="sldNum" sz="quarter" idx="5"/>
          </p:nvPr>
        </p:nvSpPr>
        <p:spPr/>
        <p:txBody>
          <a:bodyPr/>
          <a:lstStyle/>
          <a:p>
            <a:fld id="{14900A3E-06BE-49E3-BFA0-4957943A2D70}" type="slidenum">
              <a:rPr lang="en-GB" smtClean="0"/>
              <a:t>10</a:t>
            </a:fld>
            <a:endParaRPr lang="en-GB"/>
          </a:p>
        </p:txBody>
      </p:sp>
    </p:spTree>
    <p:extLst>
      <p:ext uri="{BB962C8B-B14F-4D97-AF65-F5344CB8AC3E}">
        <p14:creationId xmlns:p14="http://schemas.microsoft.com/office/powerpoint/2010/main" val="439459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Did you know that STARS stands for Sustainable Travel Accreditation Recognition Scheme ( that’s lots of complicated words to mean an award for active, safe and environmentally friendly travel) </a:t>
            </a:r>
          </a:p>
          <a:p>
            <a:r>
              <a:rPr lang="en-GB" dirty="0"/>
              <a:t>What else are “stars” associated with i.e. positive things, good work – gold star, a superstar, film stars, Hollywood stars, some people even have ‘real stars’ named after them!</a:t>
            </a:r>
          </a:p>
        </p:txBody>
      </p:sp>
      <p:sp>
        <p:nvSpPr>
          <p:cNvPr id="4" name="Slide Number Placeholder 3"/>
          <p:cNvSpPr>
            <a:spLocks noGrp="1"/>
          </p:cNvSpPr>
          <p:nvPr>
            <p:ph type="sldNum" sz="quarter" idx="5"/>
          </p:nvPr>
        </p:nvSpPr>
        <p:spPr/>
        <p:txBody>
          <a:bodyPr/>
          <a:lstStyle/>
          <a:p>
            <a:fld id="{14900A3E-06BE-49E3-BFA0-4957943A2D70}" type="slidenum">
              <a:rPr lang="en-GB" smtClean="0"/>
              <a:t>11</a:t>
            </a:fld>
            <a:endParaRPr lang="en-GB"/>
          </a:p>
        </p:txBody>
      </p:sp>
    </p:spTree>
    <p:extLst>
      <p:ext uri="{BB962C8B-B14F-4D97-AF65-F5344CB8AC3E}">
        <p14:creationId xmlns:p14="http://schemas.microsoft.com/office/powerpoint/2010/main" val="111125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Use a thesaurus to find other synonyms for moving -  jogger, runner, bouncer, skipper</a:t>
            </a:r>
            <a:r>
              <a:rPr lang="en-GB"/>
              <a:t>, hiker, </a:t>
            </a:r>
            <a:endParaRPr lang="en-GB" dirty="0"/>
          </a:p>
          <a:p>
            <a:endParaRPr lang="en-GB" dirty="0"/>
          </a:p>
          <a:p>
            <a:r>
              <a:rPr lang="en-GB" dirty="0"/>
              <a:t>Does the character need a “qualifying” mode – </a:t>
            </a:r>
            <a:r>
              <a:rPr lang="en-GB" dirty="0" err="1"/>
              <a:t>ie</a:t>
            </a:r>
            <a:r>
              <a:rPr lang="en-GB" dirty="0"/>
              <a:t> STAR bus rider, STAR cycle rider (there’s no right or wrong answer)</a:t>
            </a:r>
          </a:p>
        </p:txBody>
      </p:sp>
      <p:sp>
        <p:nvSpPr>
          <p:cNvPr id="4" name="Slide Number Placeholder 3"/>
          <p:cNvSpPr>
            <a:spLocks noGrp="1"/>
          </p:cNvSpPr>
          <p:nvPr>
            <p:ph type="sldNum" sz="quarter" idx="5"/>
          </p:nvPr>
        </p:nvSpPr>
        <p:spPr/>
        <p:txBody>
          <a:bodyPr/>
          <a:lstStyle/>
          <a:p>
            <a:fld id="{14900A3E-06BE-49E3-BFA0-4957943A2D70}" type="slidenum">
              <a:rPr lang="en-GB" smtClean="0"/>
              <a:t>12</a:t>
            </a:fld>
            <a:endParaRPr lang="en-GB"/>
          </a:p>
        </p:txBody>
      </p:sp>
    </p:spTree>
    <p:extLst>
      <p:ext uri="{BB962C8B-B14F-4D97-AF65-F5344CB8AC3E}">
        <p14:creationId xmlns:p14="http://schemas.microsoft.com/office/powerpoint/2010/main" val="131551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just ideas – you don’t have to do them all and you might have better ideas!</a:t>
            </a:r>
          </a:p>
          <a:p>
            <a:r>
              <a:rPr lang="en-GB" dirty="0"/>
              <a:t>If your school is on social media share your artwork, ideas, models with @be_travel_smart and @TeamModeshift on X</a:t>
            </a:r>
          </a:p>
        </p:txBody>
      </p:sp>
      <p:sp>
        <p:nvSpPr>
          <p:cNvPr id="4" name="Slide Number Placeholder 3"/>
          <p:cNvSpPr>
            <a:spLocks noGrp="1"/>
          </p:cNvSpPr>
          <p:nvPr>
            <p:ph type="sldNum" sz="quarter" idx="5"/>
          </p:nvPr>
        </p:nvSpPr>
        <p:spPr/>
        <p:txBody>
          <a:bodyPr/>
          <a:lstStyle/>
          <a:p>
            <a:fld id="{14900A3E-06BE-49E3-BFA0-4957943A2D70}" type="slidenum">
              <a:rPr lang="en-GB" smtClean="0"/>
              <a:t>13</a:t>
            </a:fld>
            <a:endParaRPr lang="en-GB"/>
          </a:p>
        </p:txBody>
      </p:sp>
    </p:spTree>
    <p:extLst>
      <p:ext uri="{BB962C8B-B14F-4D97-AF65-F5344CB8AC3E}">
        <p14:creationId xmlns:p14="http://schemas.microsoft.com/office/powerpoint/2010/main" val="591493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Think about all the elements of making a journey – every part could be worthy of an award – using a crossing, walking with others, planning a public transport journey, paying a fare, putting on a seatbelt, fastening a helmet</a:t>
            </a:r>
          </a:p>
        </p:txBody>
      </p:sp>
      <p:sp>
        <p:nvSpPr>
          <p:cNvPr id="4" name="Slide Number Placeholder 3"/>
          <p:cNvSpPr>
            <a:spLocks noGrp="1"/>
          </p:cNvSpPr>
          <p:nvPr>
            <p:ph type="sldNum" sz="quarter" idx="5"/>
          </p:nvPr>
        </p:nvSpPr>
        <p:spPr/>
        <p:txBody>
          <a:bodyPr/>
          <a:lstStyle/>
          <a:p>
            <a:fld id="{14900A3E-06BE-49E3-BFA0-4957943A2D70}" type="slidenum">
              <a:rPr lang="en-GB" smtClean="0"/>
              <a:t>14</a:t>
            </a:fld>
            <a:endParaRPr lang="en-GB"/>
          </a:p>
        </p:txBody>
      </p:sp>
    </p:spTree>
    <p:extLst>
      <p:ext uri="{BB962C8B-B14F-4D97-AF65-F5344CB8AC3E}">
        <p14:creationId xmlns:p14="http://schemas.microsoft.com/office/powerpoint/2010/main" val="2317731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Could children take the mascot on a journey?</a:t>
            </a:r>
          </a:p>
          <a:p>
            <a:r>
              <a:rPr lang="en-GB" dirty="0"/>
              <a:t>Could the mascot keep a diary of their travels – through photographs, written or recorded words</a:t>
            </a:r>
          </a:p>
          <a:p>
            <a:r>
              <a:rPr lang="en-GB" dirty="0"/>
              <a:t>Could the mascot be awarded to the class or person who has earned a Super STARS award?</a:t>
            </a:r>
          </a:p>
        </p:txBody>
      </p:sp>
      <p:sp>
        <p:nvSpPr>
          <p:cNvPr id="4" name="Slide Number Placeholder 3"/>
          <p:cNvSpPr>
            <a:spLocks noGrp="1"/>
          </p:cNvSpPr>
          <p:nvPr>
            <p:ph type="sldNum" sz="quarter" idx="5"/>
          </p:nvPr>
        </p:nvSpPr>
        <p:spPr/>
        <p:txBody>
          <a:bodyPr/>
          <a:lstStyle/>
          <a:p>
            <a:fld id="{14900A3E-06BE-49E3-BFA0-4957943A2D70}" type="slidenum">
              <a:rPr lang="en-GB" smtClean="0"/>
              <a:t>15</a:t>
            </a:fld>
            <a:endParaRPr lang="en-GB"/>
          </a:p>
        </p:txBody>
      </p:sp>
    </p:spTree>
    <p:extLst>
      <p:ext uri="{BB962C8B-B14F-4D97-AF65-F5344CB8AC3E}">
        <p14:creationId xmlns:p14="http://schemas.microsoft.com/office/powerpoint/2010/main" val="4160202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553998"/>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03945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402268" y="364744"/>
            <a:ext cx="5382895" cy="415498"/>
          </a:xfrm>
        </p:spPr>
        <p:txBody>
          <a:bodyPr lIns="0" tIns="0" rIns="0" bIns="0"/>
          <a:lstStyle>
            <a:lvl1pPr>
              <a:defRPr sz="2700" b="1" i="0">
                <a:solidFill>
                  <a:schemeClr val="bg1"/>
                </a:solidFill>
                <a:latin typeface="Calibri"/>
                <a:cs typeface="Calibri"/>
              </a:defRPr>
            </a:lvl1pPr>
          </a:lstStyle>
          <a:p>
            <a:endParaRPr/>
          </a:p>
        </p:txBody>
      </p:sp>
      <p:sp>
        <p:nvSpPr>
          <p:cNvPr id="3" name="Holder 3"/>
          <p:cNvSpPr>
            <a:spLocks noGrp="1"/>
          </p:cNvSpPr>
          <p:nvPr>
            <p:ph type="body" idx="1"/>
          </p:nvPr>
        </p:nvSpPr>
        <p:spPr>
          <a:xfrm>
            <a:off x="535941" y="1479571"/>
            <a:ext cx="7281545" cy="323165"/>
          </a:xfrm>
        </p:spPr>
        <p:txBody>
          <a:bodyPr lIns="0" tIns="0" rIns="0" bIns="0"/>
          <a:lstStyle>
            <a:lvl1pPr>
              <a:defRPr sz="2100" b="1" i="0">
                <a:solidFill>
                  <a:srgbClr val="0070C0"/>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8193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402268" y="364744"/>
            <a:ext cx="5382895" cy="415498"/>
          </a:xfrm>
        </p:spPr>
        <p:txBody>
          <a:bodyPr lIns="0" tIns="0" rIns="0" bIns="0"/>
          <a:lstStyle>
            <a:lvl1pPr>
              <a:defRPr sz="2700" b="1" i="0">
                <a:solidFill>
                  <a:schemeClr val="bg1"/>
                </a:solidFill>
                <a:latin typeface="Calibri"/>
                <a:cs typeface="Calibri"/>
              </a:defRPr>
            </a:lvl1pPr>
          </a:lstStyle>
          <a:p>
            <a:endParaRPr/>
          </a:p>
        </p:txBody>
      </p:sp>
      <p:sp>
        <p:nvSpPr>
          <p:cNvPr id="3" name="Holder 3"/>
          <p:cNvSpPr>
            <a:spLocks noGrp="1"/>
          </p:cNvSpPr>
          <p:nvPr>
            <p:ph sz="half" idx="2"/>
          </p:nvPr>
        </p:nvSpPr>
        <p:spPr>
          <a:xfrm>
            <a:off x="457200" y="1577340"/>
            <a:ext cx="397764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30887"/>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49898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402268" y="364744"/>
            <a:ext cx="5382895" cy="415498"/>
          </a:xfrm>
        </p:spPr>
        <p:txBody>
          <a:bodyPr lIns="0" tIns="0" rIns="0" bIns="0"/>
          <a:lstStyle>
            <a:lvl1pPr>
              <a:defRPr sz="27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243241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4068197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75850-F8EE-533B-562C-6F0BF7D2ABD4}"/>
              </a:ext>
            </a:extLst>
          </p:cNvPr>
          <p:cNvSpPr>
            <a:spLocks noGrp="1"/>
          </p:cNvSpPr>
          <p:nvPr>
            <p:ph type="ctrTitle"/>
          </p:nvPr>
        </p:nvSpPr>
        <p:spPr>
          <a:xfrm>
            <a:off x="1143000" y="2124968"/>
            <a:ext cx="6858000" cy="1384995"/>
          </a:xfrm>
        </p:spPr>
        <p:txBody>
          <a:bodyPr anchor="b"/>
          <a:lstStyle>
            <a:lvl1pPr algn="ctr">
              <a:defRPr sz="4500"/>
            </a:lvl1pPr>
          </a:lstStyle>
          <a:p>
            <a:r>
              <a:rPr lang="en-GB"/>
              <a:t>Click to edit Master title style</a:t>
            </a:r>
          </a:p>
        </p:txBody>
      </p:sp>
      <p:sp>
        <p:nvSpPr>
          <p:cNvPr id="3" name="Subtitle 2">
            <a:extLst>
              <a:ext uri="{FF2B5EF4-FFF2-40B4-BE49-F238E27FC236}">
                <a16:creationId xmlns:a16="http://schemas.microsoft.com/office/drawing/2014/main" id="{D7BEAFBD-99E0-530F-BDC3-253F5768BFE8}"/>
              </a:ext>
            </a:extLst>
          </p:cNvPr>
          <p:cNvSpPr>
            <a:spLocks noGrp="1"/>
          </p:cNvSpPr>
          <p:nvPr>
            <p:ph type="subTitle" idx="1"/>
          </p:nvPr>
        </p:nvSpPr>
        <p:spPr>
          <a:xfrm>
            <a:off x="1143000" y="3602038"/>
            <a:ext cx="6858000" cy="276999"/>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p>
        </p:txBody>
      </p:sp>
      <p:sp>
        <p:nvSpPr>
          <p:cNvPr id="4" name="Date Placeholder 3">
            <a:extLst>
              <a:ext uri="{FF2B5EF4-FFF2-40B4-BE49-F238E27FC236}">
                <a16:creationId xmlns:a16="http://schemas.microsoft.com/office/drawing/2014/main" id="{FFD54843-FB75-0B4A-A29D-7AA16D8BA8AF}"/>
              </a:ext>
            </a:extLst>
          </p:cNvPr>
          <p:cNvSpPr>
            <a:spLocks noGrp="1"/>
          </p:cNvSpPr>
          <p:nvPr>
            <p:ph type="dt" sz="half" idx="10"/>
          </p:nvPr>
        </p:nvSpPr>
        <p:spPr/>
        <p:txBody>
          <a:bodyPr/>
          <a:lstStyle/>
          <a:p>
            <a:fld id="{02C22A34-32AD-4315-9C0D-B7BBD172A7BE}" type="datetimeFigureOut">
              <a:rPr lang="en-GB" smtClean="0"/>
              <a:t>12/07/2024</a:t>
            </a:fld>
            <a:endParaRPr lang="en-GB"/>
          </a:p>
        </p:txBody>
      </p:sp>
      <p:sp>
        <p:nvSpPr>
          <p:cNvPr id="5" name="Footer Placeholder 4">
            <a:extLst>
              <a:ext uri="{FF2B5EF4-FFF2-40B4-BE49-F238E27FC236}">
                <a16:creationId xmlns:a16="http://schemas.microsoft.com/office/drawing/2014/main" id="{C28C876F-8934-8129-8941-3CE7A659C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169DF2-6967-EE50-FE42-FC9AC1DFEDCA}"/>
              </a:ext>
            </a:extLst>
          </p:cNvPr>
          <p:cNvSpPr>
            <a:spLocks noGrp="1"/>
          </p:cNvSpPr>
          <p:nvPr>
            <p:ph type="sldNum" sz="quarter" idx="12"/>
          </p:nvPr>
        </p:nvSpPr>
        <p:spPr/>
        <p:txBody>
          <a:bodyPr/>
          <a:lstStyle/>
          <a:p>
            <a:fld id="{174A1C7B-6A74-466E-BBF3-9C16771EA739}" type="slidenum">
              <a:rPr lang="en-GB" smtClean="0"/>
              <a:t>‹#›</a:t>
            </a:fld>
            <a:endParaRPr lang="en-GB"/>
          </a:p>
        </p:txBody>
      </p:sp>
    </p:spTree>
    <p:extLst>
      <p:ext uri="{BB962C8B-B14F-4D97-AF65-F5344CB8AC3E}">
        <p14:creationId xmlns:p14="http://schemas.microsoft.com/office/powerpoint/2010/main" val="387894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440438"/>
            <a:ext cx="9144000" cy="1024255"/>
          </a:xfrm>
          <a:custGeom>
            <a:avLst/>
            <a:gdLst/>
            <a:ahLst/>
            <a:cxnLst/>
            <a:rect l="l" t="t" r="r" b="b"/>
            <a:pathLst>
              <a:path w="9144000" h="1024255">
                <a:moveTo>
                  <a:pt x="0" y="1024127"/>
                </a:moveTo>
                <a:lnTo>
                  <a:pt x="9144000" y="1024127"/>
                </a:lnTo>
                <a:lnTo>
                  <a:pt x="9144000" y="0"/>
                </a:lnTo>
                <a:lnTo>
                  <a:pt x="0" y="0"/>
                </a:lnTo>
                <a:lnTo>
                  <a:pt x="0" y="1024127"/>
                </a:lnTo>
                <a:close/>
              </a:path>
            </a:pathLst>
          </a:custGeom>
          <a:solidFill>
            <a:srgbClr val="00AEEF"/>
          </a:solidFill>
        </p:spPr>
        <p:txBody>
          <a:bodyPr wrap="square" lIns="0" tIns="0" rIns="0" bIns="0" rtlCol="0"/>
          <a:lstStyle/>
          <a:p>
            <a:endParaRPr sz="1350"/>
          </a:p>
        </p:txBody>
      </p:sp>
      <p:sp>
        <p:nvSpPr>
          <p:cNvPr id="17" name="bk object 17"/>
          <p:cNvSpPr/>
          <p:nvPr/>
        </p:nvSpPr>
        <p:spPr>
          <a:xfrm>
            <a:off x="0" y="6172200"/>
            <a:ext cx="9144000" cy="381000"/>
          </a:xfrm>
          <a:custGeom>
            <a:avLst/>
            <a:gdLst/>
            <a:ahLst/>
            <a:cxnLst/>
            <a:rect l="l" t="t" r="r" b="b"/>
            <a:pathLst>
              <a:path w="9144000" h="381000">
                <a:moveTo>
                  <a:pt x="0" y="381000"/>
                </a:moveTo>
                <a:lnTo>
                  <a:pt x="9144000" y="381000"/>
                </a:lnTo>
                <a:lnTo>
                  <a:pt x="9144000" y="0"/>
                </a:lnTo>
                <a:lnTo>
                  <a:pt x="0" y="0"/>
                </a:lnTo>
                <a:lnTo>
                  <a:pt x="0" y="381000"/>
                </a:lnTo>
                <a:close/>
              </a:path>
            </a:pathLst>
          </a:custGeom>
          <a:solidFill>
            <a:srgbClr val="005370"/>
          </a:solidFill>
        </p:spPr>
        <p:txBody>
          <a:bodyPr wrap="square" lIns="0" tIns="0" rIns="0" bIns="0" rtlCol="0"/>
          <a:lstStyle/>
          <a:p>
            <a:endParaRPr sz="1350"/>
          </a:p>
        </p:txBody>
      </p:sp>
      <p:sp>
        <p:nvSpPr>
          <p:cNvPr id="18" name="bk object 18"/>
          <p:cNvSpPr/>
          <p:nvPr/>
        </p:nvSpPr>
        <p:spPr>
          <a:xfrm>
            <a:off x="6798565" y="3822193"/>
            <a:ext cx="2209799" cy="2171699"/>
          </a:xfrm>
          <a:prstGeom prst="rect">
            <a:avLst/>
          </a:prstGeom>
          <a:blipFill>
            <a:blip r:embed="rId8" cstate="email">
              <a:extLst>
                <a:ext uri="{28A0092B-C50C-407E-A947-70E740481C1C}">
                  <a14:useLocalDpi xmlns:a14="http://schemas.microsoft.com/office/drawing/2010/main"/>
                </a:ext>
              </a:extLst>
            </a:blip>
            <a:stretch>
              <a:fillRect/>
            </a:stretch>
          </a:blipFill>
        </p:spPr>
        <p:txBody>
          <a:bodyPr wrap="square" lIns="0" tIns="0" rIns="0" bIns="0" rtlCol="0"/>
          <a:lstStyle/>
          <a:p>
            <a:endParaRPr sz="1350"/>
          </a:p>
        </p:txBody>
      </p:sp>
      <p:sp>
        <p:nvSpPr>
          <p:cNvPr id="2" name="Holder 2"/>
          <p:cNvSpPr>
            <a:spLocks noGrp="1"/>
          </p:cNvSpPr>
          <p:nvPr>
            <p:ph type="title"/>
          </p:nvPr>
        </p:nvSpPr>
        <p:spPr>
          <a:xfrm>
            <a:off x="402268" y="364744"/>
            <a:ext cx="5382895" cy="553998"/>
          </a:xfrm>
          <a:prstGeom prst="rect">
            <a:avLst/>
          </a:prstGeom>
        </p:spPr>
        <p:txBody>
          <a:bodyPr wrap="square" lIns="0" tIns="0" rIns="0" bIns="0">
            <a:spAutoFit/>
          </a:bodyPr>
          <a:lstStyle>
            <a:lvl1pPr>
              <a:defRPr sz="3600" b="1" i="0">
                <a:solidFill>
                  <a:schemeClr val="bg1"/>
                </a:solidFill>
                <a:latin typeface="Calibri"/>
                <a:cs typeface="Calibri"/>
              </a:defRPr>
            </a:lvl1pPr>
          </a:lstStyle>
          <a:p>
            <a:endParaRPr/>
          </a:p>
        </p:txBody>
      </p:sp>
      <p:sp>
        <p:nvSpPr>
          <p:cNvPr id="3" name="Holder 3"/>
          <p:cNvSpPr>
            <a:spLocks noGrp="1"/>
          </p:cNvSpPr>
          <p:nvPr>
            <p:ph type="body" idx="1"/>
          </p:nvPr>
        </p:nvSpPr>
        <p:spPr>
          <a:xfrm>
            <a:off x="535941" y="1479571"/>
            <a:ext cx="7281545" cy="430887"/>
          </a:xfrm>
          <a:prstGeom prst="rect">
            <a:avLst/>
          </a:prstGeom>
        </p:spPr>
        <p:txBody>
          <a:bodyPr wrap="square" lIns="0" tIns="0" rIns="0" bIns="0">
            <a:spAutoFit/>
          </a:bodyPr>
          <a:lstStyle>
            <a:lvl1pPr>
              <a:defRPr sz="2800" b="1" i="0">
                <a:solidFill>
                  <a:srgbClr val="0070C0"/>
                </a:solidFill>
                <a:latin typeface="Calibri"/>
                <a:cs typeface="Calibri"/>
              </a:defRPr>
            </a:lvl1pPr>
          </a:lstStyle>
          <a:p>
            <a:endParaRPr/>
          </a:p>
        </p:txBody>
      </p:sp>
      <p:sp>
        <p:nvSpPr>
          <p:cNvPr id="4" name="Holder 4"/>
          <p:cNvSpPr>
            <a:spLocks noGrp="1"/>
          </p:cNvSpPr>
          <p:nvPr>
            <p:ph type="ftr" sz="quarter" idx="5"/>
          </p:nvPr>
        </p:nvSpPr>
        <p:spPr>
          <a:xfrm>
            <a:off x="3108960" y="6377941"/>
            <a:ext cx="2926080"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1"/>
            <a:ext cx="2103120"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7/12/2024</a:t>
            </a:fld>
            <a:endParaRPr lang="en-US"/>
          </a:p>
        </p:txBody>
      </p:sp>
      <p:sp>
        <p:nvSpPr>
          <p:cNvPr id="6" name="Holder 6"/>
          <p:cNvSpPr>
            <a:spLocks noGrp="1"/>
          </p:cNvSpPr>
          <p:nvPr>
            <p:ph type="sldNum" sz="quarter" idx="7"/>
          </p:nvPr>
        </p:nvSpPr>
        <p:spPr>
          <a:xfrm>
            <a:off x="6583680" y="6377941"/>
            <a:ext cx="2103120"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8" name="TextBox 7">
            <a:extLst>
              <a:ext uri="{FF2B5EF4-FFF2-40B4-BE49-F238E27FC236}">
                <a16:creationId xmlns:a16="http://schemas.microsoft.com/office/drawing/2014/main" id="{A6A18F77-5CE3-6167-CE3F-87BB6B5CAAF3}"/>
              </a:ext>
            </a:extLst>
          </p:cNvPr>
          <p:cNvSpPr txBox="1"/>
          <p:nvPr userDrawn="1">
            <p:extLst>
              <p:ext uri="{1162E1C5-73C7-4A58-AE30-91384D911F3F}">
                <p184:classification xmlns:p184="http://schemas.microsoft.com/office/powerpoint/2018/4/main" val="ftr"/>
              </p:ext>
            </p:extLst>
          </p:nvPr>
        </p:nvSpPr>
        <p:spPr>
          <a:xfrm>
            <a:off x="4223512" y="6705600"/>
            <a:ext cx="725488"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CONTROLLED</a:t>
            </a:r>
          </a:p>
        </p:txBody>
      </p:sp>
    </p:spTree>
    <p:extLst>
      <p:ext uri="{BB962C8B-B14F-4D97-AF65-F5344CB8AC3E}">
        <p14:creationId xmlns:p14="http://schemas.microsoft.com/office/powerpoint/2010/main" val="166447623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Lst>
  <p:txStyles>
    <p:titleStyle>
      <a:lvl1pPr>
        <a:defRPr>
          <a:latin typeface="+mj-lt"/>
          <a:ea typeface="+mj-ea"/>
          <a:cs typeface="+mj-cs"/>
        </a:defRPr>
      </a:lvl1pPr>
    </p:titleStyle>
    <p:body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bodyStyle>
    <p:otherStyle>
      <a:lvl1pPr marL="0">
        <a:defRPr>
          <a:latin typeface="+mn-lt"/>
          <a:ea typeface="+mn-ea"/>
          <a:cs typeface="+mn-cs"/>
        </a:defRPr>
      </a:lvl1pPr>
      <a:lvl2pPr marL="342900">
        <a:defRPr>
          <a:latin typeface="+mn-lt"/>
          <a:ea typeface="+mn-ea"/>
          <a:cs typeface="+mn-cs"/>
        </a:defRPr>
      </a:lvl2pPr>
      <a:lvl3pPr marL="685800">
        <a:defRPr>
          <a:latin typeface="+mn-lt"/>
          <a:ea typeface="+mn-ea"/>
          <a:cs typeface="+mn-cs"/>
        </a:defRPr>
      </a:lvl3pPr>
      <a:lvl4pPr marL="1028700">
        <a:defRPr>
          <a:latin typeface="+mn-lt"/>
          <a:ea typeface="+mn-ea"/>
          <a:cs typeface="+mn-cs"/>
        </a:defRPr>
      </a:lvl4pPr>
      <a:lvl5pPr marL="1371600">
        <a:defRPr>
          <a:latin typeface="+mn-lt"/>
          <a:ea typeface="+mn-ea"/>
          <a:cs typeface="+mn-cs"/>
        </a:defRPr>
      </a:lvl5pPr>
      <a:lvl6pPr marL="1714500">
        <a:defRPr>
          <a:latin typeface="+mn-lt"/>
          <a:ea typeface="+mn-ea"/>
          <a:cs typeface="+mn-cs"/>
        </a:defRPr>
      </a:lvl6pPr>
      <a:lvl7pPr marL="2057400">
        <a:defRPr>
          <a:latin typeface="+mn-lt"/>
          <a:ea typeface="+mn-ea"/>
          <a:cs typeface="+mn-cs"/>
        </a:defRPr>
      </a:lvl7pPr>
      <a:lvl8pPr marL="2400300">
        <a:defRPr>
          <a:latin typeface="+mn-lt"/>
          <a:ea typeface="+mn-ea"/>
          <a:cs typeface="+mn-cs"/>
        </a:defRPr>
      </a:lvl8pPr>
      <a:lvl9pPr marL="27432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26.jpeg"/><Relationship Id="rId7" Type="http://schemas.openxmlformats.org/officeDocument/2006/relationships/image" Target="../media/image30.pn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11.xml.rels><?xml version="1.0" encoding="UTF-8" standalone="yes"?>
<Relationships xmlns="http://schemas.openxmlformats.org/package/2006/relationships"><Relationship Id="rId8" Type="http://schemas.openxmlformats.org/officeDocument/2006/relationships/image" Target="../media/image36.jpeg"/><Relationship Id="rId3" Type="http://schemas.openxmlformats.org/officeDocument/2006/relationships/image" Target="../media/image31.jpeg"/><Relationship Id="rId7" Type="http://schemas.openxmlformats.org/officeDocument/2006/relationships/image" Target="../media/image35.jpeg"/><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image" Target="../media/image34.png"/><Relationship Id="rId11" Type="http://schemas.openxmlformats.org/officeDocument/2006/relationships/image" Target="../media/image39.jpeg"/><Relationship Id="rId5" Type="http://schemas.openxmlformats.org/officeDocument/2006/relationships/image" Target="../media/image33.jpeg"/><Relationship Id="rId10" Type="http://schemas.openxmlformats.org/officeDocument/2006/relationships/image" Target="../media/image38.jpeg"/><Relationship Id="rId4" Type="http://schemas.openxmlformats.org/officeDocument/2006/relationships/image" Target="../media/image32.jpeg"/><Relationship Id="rId9" Type="http://schemas.openxmlformats.org/officeDocument/2006/relationships/image" Target="../media/image37.jpeg"/></Relationships>
</file>

<file path=ppt/slides/_rels/slide12.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0.jpeg"/><Relationship Id="rId7" Type="http://schemas.openxmlformats.org/officeDocument/2006/relationships/image" Target="../media/image44.jpeg"/><Relationship Id="rId2" Type="http://schemas.openxmlformats.org/officeDocument/2006/relationships/notesSlide" Target="../notesSlides/notesSlide4.xml"/><Relationship Id="rId1" Type="http://schemas.openxmlformats.org/officeDocument/2006/relationships/slideLayout" Target="../slideLayouts/slideLayout5.xml"/><Relationship Id="rId6" Type="http://schemas.openxmlformats.org/officeDocument/2006/relationships/image" Target="../media/image43.jpeg"/><Relationship Id="rId11" Type="http://schemas.openxmlformats.org/officeDocument/2006/relationships/image" Target="../media/image48.jpeg"/><Relationship Id="rId5" Type="http://schemas.openxmlformats.org/officeDocument/2006/relationships/image" Target="../media/image42.jpeg"/><Relationship Id="rId10" Type="http://schemas.openxmlformats.org/officeDocument/2006/relationships/image" Target="../media/image47.jpeg"/><Relationship Id="rId4" Type="http://schemas.openxmlformats.org/officeDocument/2006/relationships/image" Target="../media/image41.jpeg"/><Relationship Id="rId9" Type="http://schemas.openxmlformats.org/officeDocument/2006/relationships/image" Target="../media/image46.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modeshift.org.uk/travelwise-week/#link_acc-1-4-d" TargetMode="External"/><Relationship Id="rId2" Type="http://schemas.openxmlformats.org/officeDocument/2006/relationships/hyperlink" Target="https://modeshift.org.uk/travelwise-week/" TargetMode="Externa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8" Type="http://schemas.openxmlformats.org/officeDocument/2006/relationships/image" Target="../media/image12.jpe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hyperlink" Target="https://www.bikeability.org.uk/cycletoschoolweek/" TargetMode="External"/><Relationship Id="rId7" Type="http://schemas.openxmlformats.org/officeDocument/2006/relationships/image" Target="../media/image16.png"/><Relationship Id="rId2" Type="http://schemas.openxmlformats.org/officeDocument/2006/relationships/image" Target="../media/image2.png"/><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png"/></Relationships>
</file>

<file path=ppt/slides/_rels/slide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20.png"/></Relationships>
</file>

<file path=ppt/slides/_rels/slide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png"/><Relationship Id="rId1" Type="http://schemas.openxmlformats.org/officeDocument/2006/relationships/slideLayout" Target="../slideLayouts/slideLayout6.xml"/><Relationship Id="rId5" Type="http://schemas.openxmlformats.org/officeDocument/2006/relationships/image" Target="../media/image23.jpeg"/><Relationship Id="rId4" Type="http://schemas.openxmlformats.org/officeDocument/2006/relationships/image" Target="../media/image22.jpeg"/></Relationships>
</file>

<file path=ppt/slides/_rels/slide7.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pn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864784-241B-9F00-DDC0-43B939309820}"/>
              </a:ext>
            </a:extLst>
          </p:cNvPr>
          <p:cNvSpPr>
            <a:spLocks noGrp="1"/>
          </p:cNvSpPr>
          <p:nvPr>
            <p:ph type="title"/>
          </p:nvPr>
        </p:nvSpPr>
        <p:spPr>
          <a:xfrm>
            <a:off x="402268" y="-415498"/>
            <a:ext cx="5382895" cy="415498"/>
          </a:xfrm>
        </p:spPr>
        <p:txBody>
          <a:bodyPr wrap="square" lIns="0" tIns="0" rIns="0" bIns="0" anchor="b">
            <a:spAutoFit/>
          </a:bodyPr>
          <a:lstStyle/>
          <a:p>
            <a:r>
              <a:rPr lang="en-GB" dirty="0"/>
              <a:t>Modeshift </a:t>
            </a:r>
            <a:r>
              <a:rPr lang="en-GB" dirty="0" err="1"/>
              <a:t>TravelWise</a:t>
            </a:r>
            <a:r>
              <a:rPr lang="en-GB" dirty="0"/>
              <a:t> Week</a:t>
            </a:r>
          </a:p>
        </p:txBody>
      </p:sp>
      <p:sp>
        <p:nvSpPr>
          <p:cNvPr id="4" name="object 4" descr="Modeshift &#10;supporting sustainable travel"/>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pic>
        <p:nvPicPr>
          <p:cNvPr id="8" name="Picture 7" descr="Modeshift Travelwise Week">
            <a:extLst>
              <a:ext uri="{FF2B5EF4-FFF2-40B4-BE49-F238E27FC236}">
                <a16:creationId xmlns:a16="http://schemas.microsoft.com/office/drawing/2014/main" id="{B2B226BB-5EE0-D548-9121-B538CD8D461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15459" y="1654745"/>
            <a:ext cx="8818904" cy="4404475"/>
          </a:xfrm>
          <a:prstGeom prst="rect">
            <a:avLst/>
          </a:prstGeom>
        </p:spPr>
      </p:pic>
      <p:sp>
        <p:nvSpPr>
          <p:cNvPr id="2" name="Rectangle 1">
            <a:extLst>
              <a:ext uri="{FF2B5EF4-FFF2-40B4-BE49-F238E27FC236}">
                <a16:creationId xmlns:a16="http://schemas.microsoft.com/office/drawing/2014/main" id="{F28A35B9-7455-57EB-3C6A-5CC617888E95}"/>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9" name="Group 8" descr="in conjunction with European Mobility Week">
            <a:extLst>
              <a:ext uri="{FF2B5EF4-FFF2-40B4-BE49-F238E27FC236}">
                <a16:creationId xmlns:a16="http://schemas.microsoft.com/office/drawing/2014/main" id="{45EC10EE-773E-EFAF-4E5D-759ED0A0C80A}"/>
              </a:ext>
            </a:extLst>
          </p:cNvPr>
          <p:cNvGrpSpPr/>
          <p:nvPr/>
        </p:nvGrpSpPr>
        <p:grpSpPr>
          <a:xfrm>
            <a:off x="4654967" y="5689888"/>
            <a:ext cx="4273574" cy="369332"/>
            <a:chOff x="3202555" y="5720491"/>
            <a:chExt cx="4273574" cy="369332"/>
          </a:xfrm>
        </p:grpSpPr>
        <p:pic>
          <p:nvPicPr>
            <p:cNvPr id="6" name="Picture 5">
              <a:extLst>
                <a:ext uri="{FF2B5EF4-FFF2-40B4-BE49-F238E27FC236}">
                  <a16:creationId xmlns:a16="http://schemas.microsoft.com/office/drawing/2014/main" id="{CC3936C2-9AC8-3A47-1311-4C85F67A1268}"/>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199797" y="5835315"/>
              <a:ext cx="2276332" cy="139684"/>
            </a:xfrm>
            <a:prstGeom prst="rect">
              <a:avLst/>
            </a:prstGeom>
          </p:spPr>
        </p:pic>
        <p:sp>
          <p:nvSpPr>
            <p:cNvPr id="7" name="TextBox 6">
              <a:extLst>
                <a:ext uri="{FF2B5EF4-FFF2-40B4-BE49-F238E27FC236}">
                  <a16:creationId xmlns:a16="http://schemas.microsoft.com/office/drawing/2014/main" id="{D410CC63-E43C-DF6A-CC02-B938E49C055F}"/>
                </a:ext>
              </a:extLst>
            </p:cNvPr>
            <p:cNvSpPr txBox="1"/>
            <p:nvPr/>
          </p:nvSpPr>
          <p:spPr>
            <a:xfrm>
              <a:off x="3202555" y="5720491"/>
              <a:ext cx="1997242" cy="369332"/>
            </a:xfrm>
            <a:prstGeom prst="rect">
              <a:avLst/>
            </a:prstGeom>
            <a:noFill/>
          </p:spPr>
          <p:txBody>
            <a:bodyPr wrap="square" rtlCol="0">
              <a:spAutoFit/>
            </a:bodyPr>
            <a:lstStyle/>
            <a:p>
              <a:r>
                <a:rPr lang="en-GB" dirty="0"/>
                <a:t>In conjunction with</a:t>
              </a:r>
            </a:p>
          </p:txBody>
        </p:sp>
      </p:grpSp>
    </p:spTree>
    <p:extLst>
      <p:ext uri="{BB962C8B-B14F-4D97-AF65-F5344CB8AC3E}">
        <p14:creationId xmlns:p14="http://schemas.microsoft.com/office/powerpoint/2010/main" val="2626143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675E177-160A-3EB0-8D91-CF7300026A34}"/>
              </a:ext>
            </a:extLst>
          </p:cNvPr>
          <p:cNvSpPr>
            <a:spLocks noGrp="1"/>
          </p:cNvSpPr>
          <p:nvPr>
            <p:ph type="title" idx="4294967295"/>
          </p:nvPr>
        </p:nvSpPr>
        <p:spPr>
          <a:xfrm>
            <a:off x="402268" y="-1107996"/>
            <a:ext cx="5382895" cy="1107996"/>
          </a:xfrm>
        </p:spPr>
        <p:txBody>
          <a:bodyPr wrap="square" lIns="0" tIns="0" rIns="0" bIns="0" anchor="b">
            <a:spAutoFit/>
          </a:bodyPr>
          <a:lstStyle/>
          <a:p>
            <a:r>
              <a:rPr lang="en-GB" dirty="0"/>
              <a:t>Meet some other travel mascots</a:t>
            </a:r>
          </a:p>
        </p:txBody>
      </p:sp>
      <p:sp>
        <p:nvSpPr>
          <p:cNvPr id="2" name="TextBox 1">
            <a:extLst>
              <a:ext uri="{FF2B5EF4-FFF2-40B4-BE49-F238E27FC236}">
                <a16:creationId xmlns:a16="http://schemas.microsoft.com/office/drawing/2014/main" id="{8C84CE26-83AA-F9FA-024D-6DE4EC2BC729}"/>
              </a:ext>
            </a:extLst>
          </p:cNvPr>
          <p:cNvSpPr txBox="1"/>
          <p:nvPr/>
        </p:nvSpPr>
        <p:spPr>
          <a:xfrm>
            <a:off x="275755" y="592705"/>
            <a:ext cx="6880860" cy="523220"/>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Meet some other travel mascots</a:t>
            </a:r>
          </a:p>
        </p:txBody>
      </p:sp>
      <p:sp>
        <p:nvSpPr>
          <p:cNvPr id="8" name="Rectangle 7">
            <a:extLst>
              <a:ext uri="{FF2B5EF4-FFF2-40B4-BE49-F238E27FC236}">
                <a16:creationId xmlns:a16="http://schemas.microsoft.com/office/drawing/2014/main" id="{188636F0-03E0-DBD2-3795-8886AD6EE91F}"/>
              </a:ext>
              <a:ext uri="{C183D7F6-B498-43B3-948B-1728B52AA6E4}">
                <adec:decorative xmlns:adec="http://schemas.microsoft.com/office/drawing/2017/decorative" val="1"/>
              </a:ext>
            </a:extLst>
          </p:cNvPr>
          <p:cNvSpPr/>
          <p:nvPr/>
        </p:nvSpPr>
        <p:spPr>
          <a:xfrm>
            <a:off x="5964072" y="3429000"/>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15870D8F-A060-CA8E-54AE-84DA051599FD}"/>
              </a:ext>
            </a:extLst>
          </p:cNvPr>
          <p:cNvSpPr txBox="1"/>
          <p:nvPr/>
        </p:nvSpPr>
        <p:spPr>
          <a:xfrm>
            <a:off x="328699" y="1487246"/>
            <a:ext cx="8528697" cy="646331"/>
          </a:xfrm>
          <a:prstGeom prst="rect">
            <a:avLst/>
          </a:prstGeom>
          <a:noFill/>
        </p:spPr>
        <p:txBody>
          <a:bodyPr wrap="square" rtlCol="0">
            <a:spAutoFit/>
          </a:bodyPr>
          <a:lstStyle/>
          <a:p>
            <a:r>
              <a:rPr lang="en-GB" dirty="0">
                <a:solidFill>
                  <a:srgbClr val="336699"/>
                </a:solidFill>
                <a:latin typeface="Arial" panose="020B0604020202020204" pitchFamily="34" charset="0"/>
                <a:cs typeface="Arial" panose="020B0604020202020204" pitchFamily="34" charset="0"/>
              </a:rPr>
              <a:t>These mascots are used to encourage walking, cycling, wheeling, car sharing and using public transport in this country and abroad.</a:t>
            </a:r>
          </a:p>
        </p:txBody>
      </p:sp>
      <p:pic>
        <p:nvPicPr>
          <p:cNvPr id="11" name="Picture 10" descr="A poster with birds on a road&#10;&#10;">
            <a:extLst>
              <a:ext uri="{FF2B5EF4-FFF2-40B4-BE49-F238E27FC236}">
                <a16:creationId xmlns:a16="http://schemas.microsoft.com/office/drawing/2014/main" id="{82232911-1EA4-4DAB-8D2D-1986EF0D144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6046" y="2149749"/>
            <a:ext cx="4433562" cy="2320231"/>
          </a:xfrm>
          <a:prstGeom prst="rect">
            <a:avLst/>
          </a:prstGeom>
        </p:spPr>
      </p:pic>
      <p:sp>
        <p:nvSpPr>
          <p:cNvPr id="12" name="TextBox 11">
            <a:extLst>
              <a:ext uri="{FF2B5EF4-FFF2-40B4-BE49-F238E27FC236}">
                <a16:creationId xmlns:a16="http://schemas.microsoft.com/office/drawing/2014/main" id="{B4C0BDE2-06CB-26E4-8A02-00E070A39EB5}"/>
              </a:ext>
            </a:extLst>
          </p:cNvPr>
          <p:cNvSpPr txBox="1"/>
          <p:nvPr/>
        </p:nvSpPr>
        <p:spPr>
          <a:xfrm>
            <a:off x="150125" y="4319939"/>
            <a:ext cx="1434662" cy="307777"/>
          </a:xfrm>
          <a:prstGeom prst="rect">
            <a:avLst/>
          </a:prstGeom>
          <a:noFill/>
        </p:spPr>
        <p:txBody>
          <a:bodyPr wrap="square" rtlCol="0">
            <a:spAutoFit/>
          </a:bodyPr>
          <a:lstStyle/>
          <a:p>
            <a:r>
              <a:rPr lang="en-GB" sz="1400" dirty="0">
                <a:solidFill>
                  <a:srgbClr val="336699"/>
                </a:solidFill>
              </a:rPr>
              <a:t>Birds</a:t>
            </a:r>
          </a:p>
        </p:txBody>
      </p:sp>
      <p:pic>
        <p:nvPicPr>
          <p:cNvPr id="9" name="Picture 8" descr="A group of people walking on a sidewalk&#10;">
            <a:extLst>
              <a:ext uri="{FF2B5EF4-FFF2-40B4-BE49-F238E27FC236}">
                <a16:creationId xmlns:a16="http://schemas.microsoft.com/office/drawing/2014/main" id="{917D8F6B-77A5-22A5-D018-F226CD71282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634174" y="2305344"/>
            <a:ext cx="4433563" cy="1477854"/>
          </a:xfrm>
          <a:prstGeom prst="rect">
            <a:avLst/>
          </a:prstGeom>
        </p:spPr>
      </p:pic>
      <p:sp>
        <p:nvSpPr>
          <p:cNvPr id="13" name="TextBox 12">
            <a:extLst>
              <a:ext uri="{FF2B5EF4-FFF2-40B4-BE49-F238E27FC236}">
                <a16:creationId xmlns:a16="http://schemas.microsoft.com/office/drawing/2014/main" id="{87942161-0608-3622-77C4-0969BE9F0CB1}"/>
              </a:ext>
            </a:extLst>
          </p:cNvPr>
          <p:cNvSpPr txBox="1"/>
          <p:nvPr/>
        </p:nvSpPr>
        <p:spPr>
          <a:xfrm>
            <a:off x="4602966" y="3755227"/>
            <a:ext cx="1434662" cy="307777"/>
          </a:xfrm>
          <a:prstGeom prst="rect">
            <a:avLst/>
          </a:prstGeom>
          <a:noFill/>
        </p:spPr>
        <p:txBody>
          <a:bodyPr wrap="square" rtlCol="0">
            <a:spAutoFit/>
          </a:bodyPr>
          <a:lstStyle/>
          <a:p>
            <a:r>
              <a:rPr lang="en-GB" sz="1400" dirty="0"/>
              <a:t>Terry </a:t>
            </a:r>
            <a:r>
              <a:rPr lang="en-GB" sz="1400" dirty="0">
                <a:solidFill>
                  <a:srgbClr val="336699"/>
                </a:solidFill>
              </a:rPr>
              <a:t>the</a:t>
            </a:r>
            <a:r>
              <a:rPr lang="en-GB" sz="1400" dirty="0"/>
              <a:t> Tiger</a:t>
            </a:r>
          </a:p>
        </p:txBody>
      </p:sp>
      <p:pic>
        <p:nvPicPr>
          <p:cNvPr id="7" name="Picture 6" descr="A cartoon orange foot with eyes and a smile&#10;&#10;">
            <a:extLst>
              <a:ext uri="{FF2B5EF4-FFF2-40B4-BE49-F238E27FC236}">
                <a16:creationId xmlns:a16="http://schemas.microsoft.com/office/drawing/2014/main" id="{961BEF08-B32F-D00E-A191-3D07A5B9EE2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27146" y="4527384"/>
            <a:ext cx="1275400" cy="1414354"/>
          </a:xfrm>
          <a:prstGeom prst="rect">
            <a:avLst/>
          </a:prstGeom>
        </p:spPr>
      </p:pic>
      <p:sp>
        <p:nvSpPr>
          <p:cNvPr id="14" name="TextBox 13">
            <a:extLst>
              <a:ext uri="{FF2B5EF4-FFF2-40B4-BE49-F238E27FC236}">
                <a16:creationId xmlns:a16="http://schemas.microsoft.com/office/drawing/2014/main" id="{E0D78C41-5CBD-7876-6EAD-A06E09A220FD}"/>
              </a:ext>
            </a:extLst>
          </p:cNvPr>
          <p:cNvSpPr txBox="1"/>
          <p:nvPr/>
        </p:nvSpPr>
        <p:spPr>
          <a:xfrm>
            <a:off x="328699" y="5805956"/>
            <a:ext cx="1834619" cy="307777"/>
          </a:xfrm>
          <a:prstGeom prst="rect">
            <a:avLst/>
          </a:prstGeom>
          <a:noFill/>
        </p:spPr>
        <p:txBody>
          <a:bodyPr wrap="square" rtlCol="0">
            <a:spAutoFit/>
          </a:bodyPr>
          <a:lstStyle/>
          <a:p>
            <a:r>
              <a:rPr lang="en-GB" sz="1400" dirty="0">
                <a:solidFill>
                  <a:srgbClr val="336699"/>
                </a:solidFill>
              </a:rPr>
              <a:t>Living Streets Strider</a:t>
            </a:r>
          </a:p>
        </p:txBody>
      </p:sp>
      <p:pic>
        <p:nvPicPr>
          <p:cNvPr id="2050" name="Picture 2" descr="EMR Miles Puppet – Asylum Models &amp; Effects Ltd.">
            <a:extLst>
              <a:ext uri="{FF2B5EF4-FFF2-40B4-BE49-F238E27FC236}">
                <a16:creationId xmlns:a16="http://schemas.microsoft.com/office/drawing/2014/main" id="{DF42265E-A961-B384-B418-E11DF1C25C99}"/>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282827" y="4492398"/>
            <a:ext cx="2601954" cy="146359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197DC76-EF63-33C5-87D1-3B961A65A3C8}"/>
              </a:ext>
            </a:extLst>
          </p:cNvPr>
          <p:cNvSpPr txBox="1"/>
          <p:nvPr/>
        </p:nvSpPr>
        <p:spPr>
          <a:xfrm>
            <a:off x="4954344" y="5026257"/>
            <a:ext cx="731906" cy="307777"/>
          </a:xfrm>
          <a:prstGeom prst="rect">
            <a:avLst/>
          </a:prstGeom>
          <a:noFill/>
        </p:spPr>
        <p:txBody>
          <a:bodyPr wrap="square" rtlCol="0">
            <a:spAutoFit/>
          </a:bodyPr>
          <a:lstStyle/>
          <a:p>
            <a:r>
              <a:rPr lang="en-GB" sz="1400" dirty="0">
                <a:solidFill>
                  <a:srgbClr val="336699"/>
                </a:solidFill>
              </a:rPr>
              <a:t>Miles</a:t>
            </a:r>
          </a:p>
        </p:txBody>
      </p:sp>
      <p:pic>
        <p:nvPicPr>
          <p:cNvPr id="5" name="Picture 4" descr="A group of cartoon characters&#10;&#10;">
            <a:extLst>
              <a:ext uri="{FF2B5EF4-FFF2-40B4-BE49-F238E27FC236}">
                <a16:creationId xmlns:a16="http://schemas.microsoft.com/office/drawing/2014/main" id="{CCE82233-96ED-D245-9347-6EA2D06CBFED}"/>
              </a:ext>
            </a:extLst>
          </p:cNvPr>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5578186" y="4027337"/>
            <a:ext cx="2132286" cy="2132286"/>
          </a:xfrm>
          <a:prstGeom prst="rect">
            <a:avLst/>
          </a:prstGeom>
        </p:spPr>
      </p:pic>
      <p:sp>
        <p:nvSpPr>
          <p:cNvPr id="15" name="TextBox 14">
            <a:extLst>
              <a:ext uri="{FF2B5EF4-FFF2-40B4-BE49-F238E27FC236}">
                <a16:creationId xmlns:a16="http://schemas.microsoft.com/office/drawing/2014/main" id="{7E4E00B1-93B3-A6B0-B037-E55212057AC0}"/>
              </a:ext>
            </a:extLst>
          </p:cNvPr>
          <p:cNvSpPr txBox="1"/>
          <p:nvPr/>
        </p:nvSpPr>
        <p:spPr>
          <a:xfrm>
            <a:off x="6934768" y="4756813"/>
            <a:ext cx="2132969" cy="300082"/>
          </a:xfrm>
          <a:prstGeom prst="rect">
            <a:avLst/>
          </a:prstGeom>
          <a:noFill/>
        </p:spPr>
        <p:txBody>
          <a:bodyPr wrap="square" rtlCol="0">
            <a:spAutoFit/>
          </a:bodyPr>
          <a:lstStyle/>
          <a:p>
            <a:r>
              <a:rPr lang="en-GB" sz="1350" dirty="0">
                <a:solidFill>
                  <a:srgbClr val="336699"/>
                </a:solidFill>
                <a:latin typeface="Arial" panose="020B0604020202020204" pitchFamily="34" charset="0"/>
                <a:cs typeface="Arial" panose="020B0604020202020204" pitchFamily="34" charset="0"/>
              </a:rPr>
              <a:t>European Mobility Week</a:t>
            </a:r>
          </a:p>
        </p:txBody>
      </p:sp>
      <p:sp>
        <p:nvSpPr>
          <p:cNvPr id="6" name="Rectangle 5">
            <a:extLst>
              <a:ext uri="{FF2B5EF4-FFF2-40B4-BE49-F238E27FC236}">
                <a16:creationId xmlns:a16="http://schemas.microsoft.com/office/drawing/2014/main" id="{11C923FD-1621-C143-EAFF-880D9424ABDF}"/>
              </a:ext>
              <a:ext uri="{C183D7F6-B498-43B3-948B-1728B52AA6E4}">
                <adec:decorative xmlns:adec="http://schemas.microsoft.com/office/drawing/2017/decorative" val="1"/>
              </a:ext>
            </a:extLst>
          </p:cNvPr>
          <p:cNvSpPr/>
          <p:nvPr/>
        </p:nvSpPr>
        <p:spPr>
          <a:xfrm>
            <a:off x="4118884" y="6581001"/>
            <a:ext cx="948326" cy="276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130539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05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4" grpId="0"/>
      <p:bldP spid="1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8702D8D-60F3-FADF-5EDA-5741A62D0E3D}"/>
              </a:ext>
            </a:extLst>
          </p:cNvPr>
          <p:cNvSpPr>
            <a:spLocks noGrp="1"/>
          </p:cNvSpPr>
          <p:nvPr>
            <p:ph type="title" idx="4294967295"/>
          </p:nvPr>
        </p:nvSpPr>
        <p:spPr>
          <a:xfrm>
            <a:off x="402268" y="-1107996"/>
            <a:ext cx="5382895" cy="1107996"/>
          </a:xfrm>
        </p:spPr>
        <p:txBody>
          <a:bodyPr wrap="square" lIns="0" tIns="0" rIns="0" bIns="0" anchor="b">
            <a:spAutoFit/>
          </a:bodyPr>
          <a:lstStyle/>
          <a:p>
            <a:r>
              <a:rPr lang="en-GB" dirty="0"/>
              <a:t>Meet the Team Modeshift STARS mascots</a:t>
            </a:r>
          </a:p>
        </p:txBody>
      </p:sp>
      <p:sp>
        <p:nvSpPr>
          <p:cNvPr id="2" name="TextBox 1">
            <a:extLst>
              <a:ext uri="{FF2B5EF4-FFF2-40B4-BE49-F238E27FC236}">
                <a16:creationId xmlns:a16="http://schemas.microsoft.com/office/drawing/2014/main" id="{9262B537-21EF-E3A6-E16D-0FF696254237}"/>
              </a:ext>
            </a:extLst>
          </p:cNvPr>
          <p:cNvSpPr txBox="1"/>
          <p:nvPr/>
        </p:nvSpPr>
        <p:spPr>
          <a:xfrm>
            <a:off x="323760" y="654821"/>
            <a:ext cx="7810306" cy="523220"/>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Meet the Team Modeshift STARS mascots </a:t>
            </a:r>
          </a:p>
        </p:txBody>
      </p:sp>
      <p:sp>
        <p:nvSpPr>
          <p:cNvPr id="7" name="Rectangle 6">
            <a:extLst>
              <a:ext uri="{FF2B5EF4-FFF2-40B4-BE49-F238E27FC236}">
                <a16:creationId xmlns:a16="http://schemas.microsoft.com/office/drawing/2014/main" id="{DD66CDD4-51AE-D8F9-74F2-29E8402A3CFA}"/>
              </a:ext>
              <a:ext uri="{C183D7F6-B498-43B3-948B-1728B52AA6E4}">
                <adec:decorative xmlns:adec="http://schemas.microsoft.com/office/drawing/2017/decorative" val="1"/>
              </a:ext>
            </a:extLst>
          </p:cNvPr>
          <p:cNvSpPr/>
          <p:nvPr/>
        </p:nvSpPr>
        <p:spPr>
          <a:xfrm>
            <a:off x="6147584" y="3402187"/>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5385987A-6F76-1BFD-3318-EAA4B6647209}"/>
              </a:ext>
            </a:extLst>
          </p:cNvPr>
          <p:cNvSpPr txBox="1"/>
          <p:nvPr/>
        </p:nvSpPr>
        <p:spPr>
          <a:xfrm>
            <a:off x="553725" y="1435870"/>
            <a:ext cx="5793962" cy="646331"/>
          </a:xfrm>
          <a:prstGeom prst="rect">
            <a:avLst/>
          </a:prstGeom>
          <a:noFill/>
        </p:spPr>
        <p:txBody>
          <a:bodyPr wrap="square" rtlCol="0">
            <a:spAutoFit/>
          </a:bodyPr>
          <a:lstStyle/>
          <a:p>
            <a:r>
              <a:rPr lang="en-GB" dirty="0">
                <a:solidFill>
                  <a:srgbClr val="336699"/>
                </a:solidFill>
                <a:latin typeface="Arial" panose="020B0604020202020204" pitchFamily="34" charset="0"/>
                <a:cs typeface="Arial" panose="020B0604020202020204" pitchFamily="34" charset="0"/>
              </a:rPr>
              <a:t>What shape are all the characters?</a:t>
            </a:r>
          </a:p>
          <a:p>
            <a:r>
              <a:rPr lang="en-GB" dirty="0">
                <a:solidFill>
                  <a:srgbClr val="336699"/>
                </a:solidFill>
                <a:latin typeface="Arial" panose="020B0604020202020204" pitchFamily="34" charset="0"/>
                <a:cs typeface="Arial" panose="020B0604020202020204" pitchFamily="34" charset="0"/>
              </a:rPr>
              <a:t>Why do you think this shape was chosen?</a:t>
            </a:r>
          </a:p>
        </p:txBody>
      </p:sp>
      <p:pic>
        <p:nvPicPr>
          <p:cNvPr id="18" name="Picture 17" descr="STAR walking logo">
            <a:extLst>
              <a:ext uri="{FF2B5EF4-FFF2-40B4-BE49-F238E27FC236}">
                <a16:creationId xmlns:a16="http://schemas.microsoft.com/office/drawing/2014/main" id="{76C1B46F-FC2A-5345-6843-533CEBB1B7A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2953" y="2146425"/>
            <a:ext cx="1698465" cy="2015584"/>
          </a:xfrm>
          <a:prstGeom prst="rect">
            <a:avLst/>
          </a:prstGeom>
        </p:spPr>
      </p:pic>
      <p:pic>
        <p:nvPicPr>
          <p:cNvPr id="4" name="Picture 3" descr="star walker with dog">
            <a:extLst>
              <a:ext uri="{FF2B5EF4-FFF2-40B4-BE49-F238E27FC236}">
                <a16:creationId xmlns:a16="http://schemas.microsoft.com/office/drawing/2014/main" id="{7ABF3708-7437-97A4-1B55-BC629DA964F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686231" y="2074798"/>
            <a:ext cx="2058971" cy="2058971"/>
          </a:xfrm>
          <a:prstGeom prst="rect">
            <a:avLst/>
          </a:prstGeom>
        </p:spPr>
      </p:pic>
      <p:pic>
        <p:nvPicPr>
          <p:cNvPr id="14" name="Picture 13" descr="star runner">
            <a:extLst>
              <a:ext uri="{FF2B5EF4-FFF2-40B4-BE49-F238E27FC236}">
                <a16:creationId xmlns:a16="http://schemas.microsoft.com/office/drawing/2014/main" id="{1AA91519-4727-EC40-F898-DA2A0E749DCC}"/>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10460" y="2082201"/>
            <a:ext cx="1789292" cy="2144033"/>
          </a:xfrm>
          <a:prstGeom prst="rect">
            <a:avLst/>
          </a:prstGeom>
        </p:spPr>
      </p:pic>
      <p:pic>
        <p:nvPicPr>
          <p:cNvPr id="20" name="Picture 19" descr="A blue person on a wheel">
            <a:extLst>
              <a:ext uri="{FF2B5EF4-FFF2-40B4-BE49-F238E27FC236}">
                <a16:creationId xmlns:a16="http://schemas.microsoft.com/office/drawing/2014/main" id="{264DF696-F6A2-4479-DF88-7DEA371AB5E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379812" y="2369992"/>
            <a:ext cx="1322640" cy="1682781"/>
          </a:xfrm>
          <a:prstGeom prst="rect">
            <a:avLst/>
          </a:prstGeom>
        </p:spPr>
      </p:pic>
      <p:pic>
        <p:nvPicPr>
          <p:cNvPr id="16" name="Picture 15" descr="A blue symbol of a person riding a scooter">
            <a:extLst>
              <a:ext uri="{FF2B5EF4-FFF2-40B4-BE49-F238E27FC236}">
                <a16:creationId xmlns:a16="http://schemas.microsoft.com/office/drawing/2014/main" id="{0CCC8894-B6A8-28B1-D994-3B60FD49D153}"/>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117790" y="2185431"/>
            <a:ext cx="1969507" cy="1972856"/>
          </a:xfrm>
          <a:prstGeom prst="rect">
            <a:avLst/>
          </a:prstGeom>
        </p:spPr>
      </p:pic>
      <p:pic>
        <p:nvPicPr>
          <p:cNvPr id="11" name="Picture 10" descr="A blue car with people in the back&#10;&#10;">
            <a:extLst>
              <a:ext uri="{FF2B5EF4-FFF2-40B4-BE49-F238E27FC236}">
                <a16:creationId xmlns:a16="http://schemas.microsoft.com/office/drawing/2014/main" id="{CB6BE07A-A3E5-DDB9-0B51-860C19E31386}"/>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0384" y="4544112"/>
            <a:ext cx="2350254" cy="1595921"/>
          </a:xfrm>
          <a:prstGeom prst="rect">
            <a:avLst/>
          </a:prstGeom>
        </p:spPr>
      </p:pic>
      <p:pic>
        <p:nvPicPr>
          <p:cNvPr id="8" name="Picture 7" descr="A blue bus with a person standing next to it&#10;&#10;">
            <a:extLst>
              <a:ext uri="{FF2B5EF4-FFF2-40B4-BE49-F238E27FC236}">
                <a16:creationId xmlns:a16="http://schemas.microsoft.com/office/drawing/2014/main" id="{F864E2B1-0417-6752-F832-E606DAFAC586}"/>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a:stretch/>
        </p:blipFill>
        <p:spPr>
          <a:xfrm>
            <a:off x="2681413" y="4126365"/>
            <a:ext cx="2861863" cy="1950503"/>
          </a:xfrm>
          <a:prstGeom prst="rect">
            <a:avLst/>
          </a:prstGeom>
        </p:spPr>
      </p:pic>
      <p:pic>
        <p:nvPicPr>
          <p:cNvPr id="10" name="Picture 9" descr="Star cyclist">
            <a:extLst>
              <a:ext uri="{FF2B5EF4-FFF2-40B4-BE49-F238E27FC236}">
                <a16:creationId xmlns:a16="http://schemas.microsoft.com/office/drawing/2014/main" id="{624750B4-60D2-7B3B-6D4E-2C127A72C12C}"/>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a:stretch/>
        </p:blipFill>
        <p:spPr>
          <a:xfrm>
            <a:off x="5577584" y="4544112"/>
            <a:ext cx="1540206" cy="1526310"/>
          </a:xfrm>
          <a:prstGeom prst="rect">
            <a:avLst/>
          </a:prstGeom>
        </p:spPr>
      </p:pic>
      <p:pic>
        <p:nvPicPr>
          <p:cNvPr id="12" name="Picture 11" descr="star recumberant cyclist">
            <a:extLst>
              <a:ext uri="{FF2B5EF4-FFF2-40B4-BE49-F238E27FC236}">
                <a16:creationId xmlns:a16="http://schemas.microsoft.com/office/drawing/2014/main" id="{B9C5ABFA-9B08-91AD-58B9-FB8E0A6D9183}"/>
              </a:ext>
            </a:extLst>
          </p:cNvPr>
          <p:cNvPicPr>
            <a:picLocks noChangeAspect="1"/>
          </p:cNvPicPr>
          <p:nvPr/>
        </p:nvPicPr>
        <p:blipFill rotWithShape="1">
          <a:blip r:embed="rId11" cstate="email">
            <a:extLst>
              <a:ext uri="{28A0092B-C50C-407E-A947-70E740481C1C}">
                <a14:useLocalDpi xmlns:a14="http://schemas.microsoft.com/office/drawing/2010/main"/>
              </a:ext>
            </a:extLst>
          </a:blip>
          <a:srcRect l="-3429" t="-2329"/>
          <a:stretch/>
        </p:blipFill>
        <p:spPr>
          <a:xfrm>
            <a:off x="7099722" y="4544112"/>
            <a:ext cx="1833378" cy="1526310"/>
          </a:xfrm>
          <a:prstGeom prst="rect">
            <a:avLst/>
          </a:prstGeom>
        </p:spPr>
      </p:pic>
      <p:sp>
        <p:nvSpPr>
          <p:cNvPr id="5" name="Rectangle 4">
            <a:extLst>
              <a:ext uri="{FF2B5EF4-FFF2-40B4-BE49-F238E27FC236}">
                <a16:creationId xmlns:a16="http://schemas.microsoft.com/office/drawing/2014/main" id="{2E0A91F1-AE68-4583-8D0F-BD66A7ACBFAD}"/>
              </a:ext>
              <a:ext uri="{C183D7F6-B498-43B3-948B-1728B52AA6E4}">
                <adec:decorative xmlns:adec="http://schemas.microsoft.com/office/drawing/2017/decorative" val="1"/>
              </a:ext>
            </a:extLst>
          </p:cNvPr>
          <p:cNvSpPr/>
          <p:nvPr/>
        </p:nvSpPr>
        <p:spPr>
          <a:xfrm>
            <a:off x="4138645" y="6576736"/>
            <a:ext cx="948326" cy="276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1381586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1324932-0763-196F-2514-22182524B888}"/>
              </a:ext>
            </a:extLst>
          </p:cNvPr>
          <p:cNvSpPr>
            <a:spLocks noGrp="1"/>
          </p:cNvSpPr>
          <p:nvPr>
            <p:ph type="title" idx="4294967295"/>
          </p:nvPr>
        </p:nvSpPr>
        <p:spPr>
          <a:xfrm>
            <a:off x="402268" y="-1107996"/>
            <a:ext cx="5382895" cy="1107996"/>
          </a:xfrm>
        </p:spPr>
        <p:txBody>
          <a:bodyPr wrap="square" lIns="0" tIns="0" rIns="0" bIns="0" anchor="b">
            <a:spAutoFit/>
          </a:bodyPr>
          <a:lstStyle/>
          <a:p>
            <a:r>
              <a:rPr lang="en-GB" dirty="0"/>
              <a:t>Think of words to describe mascots</a:t>
            </a:r>
          </a:p>
        </p:txBody>
      </p:sp>
      <p:sp>
        <p:nvSpPr>
          <p:cNvPr id="2" name="TextBox 1">
            <a:extLst>
              <a:ext uri="{FF2B5EF4-FFF2-40B4-BE49-F238E27FC236}">
                <a16:creationId xmlns:a16="http://schemas.microsoft.com/office/drawing/2014/main" id="{9262B537-21EF-E3A6-E16D-0FF696254237}"/>
              </a:ext>
            </a:extLst>
          </p:cNvPr>
          <p:cNvSpPr txBox="1"/>
          <p:nvPr/>
        </p:nvSpPr>
        <p:spPr>
          <a:xfrm>
            <a:off x="503035" y="438575"/>
            <a:ext cx="7903372" cy="954107"/>
          </a:xfrm>
          <a:prstGeom prst="rect">
            <a:avLst/>
          </a:prstGeom>
          <a:noFill/>
        </p:spPr>
        <p:txBody>
          <a:bodyPr wrap="square" rtlCol="0">
            <a:spAutoFit/>
          </a:bodyPr>
          <a:lstStyle/>
          <a:p>
            <a:pPr algn="ctr"/>
            <a:r>
              <a:rPr lang="en-GB" sz="2800" b="1" dirty="0">
                <a:solidFill>
                  <a:schemeClr val="bg1"/>
                </a:solidFill>
                <a:latin typeface="Arial" panose="020B0604020202020204" pitchFamily="34" charset="0"/>
                <a:cs typeface="Arial" panose="020B0604020202020204" pitchFamily="34" charset="0"/>
              </a:rPr>
              <a:t>Think of words to describe how the Modeshift STARS mascots move </a:t>
            </a:r>
          </a:p>
        </p:txBody>
      </p:sp>
      <p:sp>
        <p:nvSpPr>
          <p:cNvPr id="4" name="Rectangle 3">
            <a:extLst>
              <a:ext uri="{FF2B5EF4-FFF2-40B4-BE49-F238E27FC236}">
                <a16:creationId xmlns:a16="http://schemas.microsoft.com/office/drawing/2014/main" id="{CAC00965-4F39-3743-9D2D-D2DA31D2C4C5}"/>
              </a:ext>
              <a:ext uri="{C183D7F6-B498-43B3-948B-1728B52AA6E4}">
                <adec:decorative xmlns:adec="http://schemas.microsoft.com/office/drawing/2017/decorative" val="1"/>
              </a:ext>
            </a:extLst>
          </p:cNvPr>
          <p:cNvSpPr/>
          <p:nvPr/>
        </p:nvSpPr>
        <p:spPr>
          <a:xfrm>
            <a:off x="6147584" y="3402187"/>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29EC5923-F2F3-B2C3-0C4D-C8A5078CB45F}"/>
              </a:ext>
            </a:extLst>
          </p:cNvPr>
          <p:cNvSpPr/>
          <p:nvPr/>
        </p:nvSpPr>
        <p:spPr>
          <a:xfrm>
            <a:off x="1438054" y="1853333"/>
            <a:ext cx="1856919"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wheeler</a:t>
            </a:r>
          </a:p>
        </p:txBody>
      </p:sp>
      <p:sp>
        <p:nvSpPr>
          <p:cNvPr id="5" name="Rectangle 4">
            <a:extLst>
              <a:ext uri="{FF2B5EF4-FFF2-40B4-BE49-F238E27FC236}">
                <a16:creationId xmlns:a16="http://schemas.microsoft.com/office/drawing/2014/main" id="{6BD93789-E1F3-05B2-418B-B8D497C464F9}"/>
              </a:ext>
            </a:extLst>
          </p:cNvPr>
          <p:cNvSpPr/>
          <p:nvPr/>
        </p:nvSpPr>
        <p:spPr>
          <a:xfrm>
            <a:off x="4454721" y="1795506"/>
            <a:ext cx="1529778"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walker</a:t>
            </a:r>
          </a:p>
        </p:txBody>
      </p:sp>
      <p:sp>
        <p:nvSpPr>
          <p:cNvPr id="19" name="Rectangle 18">
            <a:extLst>
              <a:ext uri="{FF2B5EF4-FFF2-40B4-BE49-F238E27FC236}">
                <a16:creationId xmlns:a16="http://schemas.microsoft.com/office/drawing/2014/main" id="{7A946BD6-80D5-2059-E413-38A067A76E17}"/>
              </a:ext>
            </a:extLst>
          </p:cNvPr>
          <p:cNvSpPr/>
          <p:nvPr/>
        </p:nvSpPr>
        <p:spPr>
          <a:xfrm>
            <a:off x="3278063" y="2592422"/>
            <a:ext cx="1522469"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strider</a:t>
            </a:r>
          </a:p>
        </p:txBody>
      </p:sp>
      <p:sp>
        <p:nvSpPr>
          <p:cNvPr id="9" name="Rectangle 8">
            <a:extLst>
              <a:ext uri="{FF2B5EF4-FFF2-40B4-BE49-F238E27FC236}">
                <a16:creationId xmlns:a16="http://schemas.microsoft.com/office/drawing/2014/main" id="{88B697EC-0C97-D7FB-A51B-8EF0262F6D2A}"/>
              </a:ext>
            </a:extLst>
          </p:cNvPr>
          <p:cNvSpPr/>
          <p:nvPr/>
        </p:nvSpPr>
        <p:spPr>
          <a:xfrm>
            <a:off x="5930790" y="2491138"/>
            <a:ext cx="1634294"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stroller</a:t>
            </a:r>
          </a:p>
        </p:txBody>
      </p:sp>
      <p:sp>
        <p:nvSpPr>
          <p:cNvPr id="15" name="Rectangle 14">
            <a:extLst>
              <a:ext uri="{FF2B5EF4-FFF2-40B4-BE49-F238E27FC236}">
                <a16:creationId xmlns:a16="http://schemas.microsoft.com/office/drawing/2014/main" id="{F9881A68-9245-0A47-C02E-B544200A50E6}"/>
              </a:ext>
            </a:extLst>
          </p:cNvPr>
          <p:cNvSpPr/>
          <p:nvPr/>
        </p:nvSpPr>
        <p:spPr>
          <a:xfrm>
            <a:off x="1470488" y="2909645"/>
            <a:ext cx="1332737"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glider</a:t>
            </a:r>
          </a:p>
        </p:txBody>
      </p:sp>
      <p:sp>
        <p:nvSpPr>
          <p:cNvPr id="11" name="Rectangle 10">
            <a:extLst>
              <a:ext uri="{FF2B5EF4-FFF2-40B4-BE49-F238E27FC236}">
                <a16:creationId xmlns:a16="http://schemas.microsoft.com/office/drawing/2014/main" id="{0C6EDC61-3A55-004E-2E2F-285022599D20}"/>
              </a:ext>
            </a:extLst>
          </p:cNvPr>
          <p:cNvSpPr/>
          <p:nvPr/>
        </p:nvSpPr>
        <p:spPr>
          <a:xfrm>
            <a:off x="4937071" y="3183636"/>
            <a:ext cx="1149995"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rider</a:t>
            </a:r>
          </a:p>
        </p:txBody>
      </p:sp>
      <p:sp>
        <p:nvSpPr>
          <p:cNvPr id="17" name="Rectangle 16">
            <a:extLst>
              <a:ext uri="{FF2B5EF4-FFF2-40B4-BE49-F238E27FC236}">
                <a16:creationId xmlns:a16="http://schemas.microsoft.com/office/drawing/2014/main" id="{12BF4944-C675-8838-D0CC-941F0C2AA716}"/>
              </a:ext>
            </a:extLst>
          </p:cNvPr>
          <p:cNvSpPr/>
          <p:nvPr/>
        </p:nvSpPr>
        <p:spPr>
          <a:xfrm>
            <a:off x="3151110" y="3548934"/>
            <a:ext cx="1261820" cy="692497"/>
          </a:xfrm>
          <a:prstGeom prst="rect">
            <a:avLst/>
          </a:prstGeom>
          <a:noFill/>
        </p:spPr>
        <p:txBody>
          <a:bodyPr wrap="none" lIns="68580" tIns="34290" rIns="68580" bIns="34290">
            <a:spAutoFit/>
          </a:bodyPr>
          <a:lstStyle/>
          <a:p>
            <a:pPr algn="ctr"/>
            <a:r>
              <a:rPr lang="en-GB" sz="4050" dirty="0">
                <a:ln w="0"/>
                <a:effectLst>
                  <a:outerShdw blurRad="38100" dist="19050" dir="2700000" algn="tl" rotWithShape="0">
                    <a:schemeClr val="dk1">
                      <a:alpha val="40000"/>
                    </a:schemeClr>
                  </a:outerShdw>
                </a:effectLst>
              </a:rPr>
              <a:t>roller</a:t>
            </a:r>
          </a:p>
        </p:txBody>
      </p:sp>
      <p:sp>
        <p:nvSpPr>
          <p:cNvPr id="21" name="TextBox 20">
            <a:extLst>
              <a:ext uri="{FF2B5EF4-FFF2-40B4-BE49-F238E27FC236}">
                <a16:creationId xmlns:a16="http://schemas.microsoft.com/office/drawing/2014/main" id="{AD449DFF-4B3F-5C1B-CF63-7BD0F2C46992}"/>
              </a:ext>
            </a:extLst>
          </p:cNvPr>
          <p:cNvSpPr txBox="1"/>
          <p:nvPr/>
        </p:nvSpPr>
        <p:spPr>
          <a:xfrm>
            <a:off x="5037896" y="3941067"/>
            <a:ext cx="4558287" cy="369332"/>
          </a:xfrm>
          <a:prstGeom prst="rect">
            <a:avLst/>
          </a:prstGeom>
          <a:noFill/>
        </p:spPr>
        <p:txBody>
          <a:bodyPr wrap="square" rtlCol="0">
            <a:spAutoFit/>
          </a:bodyPr>
          <a:lstStyle/>
          <a:p>
            <a:r>
              <a:rPr lang="en-GB" b="1" dirty="0">
                <a:solidFill>
                  <a:srgbClr val="336699"/>
                </a:solidFill>
                <a:latin typeface="Arial" panose="020B0604020202020204" pitchFamily="34" charset="0"/>
                <a:cs typeface="Arial" panose="020B0604020202020204" pitchFamily="34" charset="0"/>
              </a:rPr>
              <a:t>Can you think of any other words?</a:t>
            </a:r>
          </a:p>
        </p:txBody>
      </p:sp>
      <p:sp>
        <p:nvSpPr>
          <p:cNvPr id="31" name="TextBox 30">
            <a:extLst>
              <a:ext uri="{FF2B5EF4-FFF2-40B4-BE49-F238E27FC236}">
                <a16:creationId xmlns:a16="http://schemas.microsoft.com/office/drawing/2014/main" id="{B3ADE250-DE1A-D85F-507F-0EC880C8A684}"/>
              </a:ext>
            </a:extLst>
          </p:cNvPr>
          <p:cNvSpPr txBox="1"/>
          <p:nvPr/>
        </p:nvSpPr>
        <p:spPr>
          <a:xfrm>
            <a:off x="279614" y="4696304"/>
            <a:ext cx="7780499" cy="369332"/>
          </a:xfrm>
          <a:prstGeom prst="rect">
            <a:avLst/>
          </a:prstGeom>
          <a:noFill/>
        </p:spPr>
        <p:txBody>
          <a:bodyPr wrap="square" rtlCol="0">
            <a:spAutoFit/>
          </a:bodyPr>
          <a:lstStyle/>
          <a:p>
            <a:r>
              <a:rPr lang="en-GB" b="1" dirty="0">
                <a:solidFill>
                  <a:srgbClr val="336699"/>
                </a:solidFill>
                <a:latin typeface="Arial" panose="020B0604020202020204" pitchFamily="34" charset="0"/>
                <a:cs typeface="Arial" panose="020B0604020202020204" pitchFamily="34" charset="0"/>
              </a:rPr>
              <a:t>Which word or words would you choose to describe each character? </a:t>
            </a:r>
          </a:p>
        </p:txBody>
      </p:sp>
      <p:pic>
        <p:nvPicPr>
          <p:cNvPr id="6" name="Picture 5" descr="A blue car with people in the back">
            <a:extLst>
              <a:ext uri="{FF2B5EF4-FFF2-40B4-BE49-F238E27FC236}">
                <a16:creationId xmlns:a16="http://schemas.microsoft.com/office/drawing/2014/main" id="{46958F91-CF3F-09F8-747A-76732171E26F}"/>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02893" y="5321901"/>
            <a:ext cx="1235161" cy="838726"/>
          </a:xfrm>
          <a:prstGeom prst="rect">
            <a:avLst/>
          </a:prstGeom>
        </p:spPr>
      </p:pic>
      <p:pic>
        <p:nvPicPr>
          <p:cNvPr id="22" name="Picture 21" descr="STAR walker with dog">
            <a:extLst>
              <a:ext uri="{FF2B5EF4-FFF2-40B4-BE49-F238E27FC236}">
                <a16:creationId xmlns:a16="http://schemas.microsoft.com/office/drawing/2014/main" id="{A55EC0BB-B6FE-B415-0773-4A07E0BEB2A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356353" y="5205249"/>
            <a:ext cx="961064" cy="908228"/>
          </a:xfrm>
          <a:prstGeom prst="rect">
            <a:avLst/>
          </a:prstGeom>
        </p:spPr>
      </p:pic>
      <p:pic>
        <p:nvPicPr>
          <p:cNvPr id="24" name="Picture 23" descr="A blue bus with a person standing next to it">
            <a:extLst>
              <a:ext uri="{FF2B5EF4-FFF2-40B4-BE49-F238E27FC236}">
                <a16:creationId xmlns:a16="http://schemas.microsoft.com/office/drawing/2014/main" id="{BF1EFB70-7122-C803-B669-D7138F091990}"/>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361502" y="5252399"/>
            <a:ext cx="1353532" cy="908228"/>
          </a:xfrm>
          <a:prstGeom prst="rect">
            <a:avLst/>
          </a:prstGeom>
        </p:spPr>
      </p:pic>
      <p:pic>
        <p:nvPicPr>
          <p:cNvPr id="27" name="Picture 26" descr="A blue figure running with arms extended">
            <a:extLst>
              <a:ext uri="{FF2B5EF4-FFF2-40B4-BE49-F238E27FC236}">
                <a16:creationId xmlns:a16="http://schemas.microsoft.com/office/drawing/2014/main" id="{49D83868-B00D-F52B-AC1F-34F511E182F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3794176" y="5212650"/>
            <a:ext cx="846254" cy="958283"/>
          </a:xfrm>
          <a:prstGeom prst="rect">
            <a:avLst/>
          </a:prstGeom>
        </p:spPr>
      </p:pic>
      <p:pic>
        <p:nvPicPr>
          <p:cNvPr id="32" name="Picture 31" descr="STAR walker">
            <a:extLst>
              <a:ext uri="{FF2B5EF4-FFF2-40B4-BE49-F238E27FC236}">
                <a16:creationId xmlns:a16="http://schemas.microsoft.com/office/drawing/2014/main" id="{C46539FB-F628-7A79-2A9A-621F8FC79F45}"/>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4666375" y="5265625"/>
            <a:ext cx="743043" cy="881776"/>
          </a:xfrm>
          <a:prstGeom prst="rect">
            <a:avLst/>
          </a:prstGeom>
        </p:spPr>
      </p:pic>
      <p:pic>
        <p:nvPicPr>
          <p:cNvPr id="29" name="Picture 28" descr="A blue person on a wheelchair">
            <a:extLst>
              <a:ext uri="{FF2B5EF4-FFF2-40B4-BE49-F238E27FC236}">
                <a16:creationId xmlns:a16="http://schemas.microsoft.com/office/drawing/2014/main" id="{53C0CC54-2F6E-8973-40D1-BAB432D9329C}"/>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397660" y="5350510"/>
            <a:ext cx="625549" cy="752126"/>
          </a:xfrm>
          <a:prstGeom prst="rect">
            <a:avLst/>
          </a:prstGeom>
        </p:spPr>
      </p:pic>
      <p:pic>
        <p:nvPicPr>
          <p:cNvPr id="25" name="Picture 24" descr="STAR cyclist">
            <a:extLst>
              <a:ext uri="{FF2B5EF4-FFF2-40B4-BE49-F238E27FC236}">
                <a16:creationId xmlns:a16="http://schemas.microsoft.com/office/drawing/2014/main" id="{FA2B701E-2BD1-B163-A8FB-25620653F141}"/>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075750" y="5290493"/>
            <a:ext cx="867105" cy="879725"/>
          </a:xfrm>
          <a:prstGeom prst="rect">
            <a:avLst/>
          </a:prstGeom>
        </p:spPr>
      </p:pic>
      <p:pic>
        <p:nvPicPr>
          <p:cNvPr id="26" name="Picture 25" descr="A blue logo of a person on a bicycle">
            <a:extLst>
              <a:ext uri="{FF2B5EF4-FFF2-40B4-BE49-F238E27FC236}">
                <a16:creationId xmlns:a16="http://schemas.microsoft.com/office/drawing/2014/main" id="{980B49AA-8AAE-F5D6-2893-BE62764CC3E4}"/>
              </a:ext>
            </a:extLst>
          </p:cNvPr>
          <p:cNvPicPr>
            <a:picLocks noChangeAspect="1"/>
          </p:cNvPicPr>
          <p:nvPr/>
        </p:nvPicPr>
        <p:blipFill rotWithShape="1">
          <a:blip r:embed="rId10" cstate="email">
            <a:extLst>
              <a:ext uri="{28A0092B-C50C-407E-A947-70E740481C1C}">
                <a14:useLocalDpi xmlns:a14="http://schemas.microsoft.com/office/drawing/2010/main"/>
              </a:ext>
            </a:extLst>
          </a:blip>
          <a:srcRect t="-1"/>
          <a:stretch/>
        </p:blipFill>
        <p:spPr>
          <a:xfrm>
            <a:off x="7001964" y="5384643"/>
            <a:ext cx="933073" cy="776449"/>
          </a:xfrm>
          <a:prstGeom prst="rect">
            <a:avLst/>
          </a:prstGeom>
        </p:spPr>
      </p:pic>
      <p:pic>
        <p:nvPicPr>
          <p:cNvPr id="28" name="Picture 27" descr="A blue symbol of a person riding a scooter">
            <a:extLst>
              <a:ext uri="{FF2B5EF4-FFF2-40B4-BE49-F238E27FC236}">
                <a16:creationId xmlns:a16="http://schemas.microsoft.com/office/drawing/2014/main" id="{8FC78F90-E16F-F034-11D3-27C43D90EAB7}"/>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8060113" y="5231701"/>
            <a:ext cx="931488" cy="881776"/>
          </a:xfrm>
          <a:prstGeom prst="rect">
            <a:avLst/>
          </a:prstGeom>
        </p:spPr>
      </p:pic>
      <p:sp>
        <p:nvSpPr>
          <p:cNvPr id="3" name="Rectangle 2">
            <a:extLst>
              <a:ext uri="{FF2B5EF4-FFF2-40B4-BE49-F238E27FC236}">
                <a16:creationId xmlns:a16="http://schemas.microsoft.com/office/drawing/2014/main" id="{B6E3E0AF-0C4E-3D52-B42A-0C4F46486693}"/>
              </a:ext>
              <a:ext uri="{C183D7F6-B498-43B3-948B-1728B52AA6E4}">
                <adec:decorative xmlns:adec="http://schemas.microsoft.com/office/drawing/2017/decorative" val="1"/>
              </a:ext>
            </a:extLst>
          </p:cNvPr>
          <p:cNvSpPr/>
          <p:nvPr/>
        </p:nvSpPr>
        <p:spPr>
          <a:xfrm>
            <a:off x="4166267" y="6628206"/>
            <a:ext cx="948326" cy="276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698430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5"/>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26"/>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19" grpId="0"/>
      <p:bldP spid="9" grpId="0"/>
      <p:bldP spid="15" grpId="0"/>
      <p:bldP spid="11" grpId="0"/>
      <p:bldP spid="17" grpId="0"/>
      <p:bldP spid="21" grpId="0"/>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02852E0-E765-A1F7-6FCF-D415F649035C}"/>
              </a:ext>
            </a:extLst>
          </p:cNvPr>
          <p:cNvSpPr>
            <a:spLocks noGrp="1"/>
          </p:cNvSpPr>
          <p:nvPr>
            <p:ph type="title" idx="4294967295"/>
          </p:nvPr>
        </p:nvSpPr>
        <p:spPr>
          <a:xfrm>
            <a:off x="402268" y="-553998"/>
            <a:ext cx="5382895" cy="553998"/>
          </a:xfrm>
        </p:spPr>
        <p:txBody>
          <a:bodyPr wrap="square" lIns="0" tIns="0" rIns="0" bIns="0" anchor="b">
            <a:spAutoFit/>
          </a:bodyPr>
          <a:lstStyle/>
          <a:p>
            <a:r>
              <a:rPr lang="en-GB" dirty="0"/>
              <a:t>Activity ideas 1 &amp; 2</a:t>
            </a:r>
          </a:p>
        </p:txBody>
      </p:sp>
      <p:sp>
        <p:nvSpPr>
          <p:cNvPr id="5" name="TextBox 4">
            <a:extLst>
              <a:ext uri="{FF2B5EF4-FFF2-40B4-BE49-F238E27FC236}">
                <a16:creationId xmlns:a16="http://schemas.microsoft.com/office/drawing/2014/main" id="{D4A325DA-1CB6-E1B7-DD9F-A0DE89069F05}"/>
              </a:ext>
            </a:extLst>
          </p:cNvPr>
          <p:cNvSpPr txBox="1"/>
          <p:nvPr/>
        </p:nvSpPr>
        <p:spPr>
          <a:xfrm>
            <a:off x="164268" y="626418"/>
            <a:ext cx="8843253" cy="523220"/>
          </a:xfrm>
          <a:prstGeom prst="rect">
            <a:avLst/>
          </a:prstGeom>
          <a:noFill/>
        </p:spPr>
        <p:txBody>
          <a:bodyPr wrap="square" rtlCol="0">
            <a:spAutoFit/>
          </a:bodyPr>
          <a:lstStyle/>
          <a:p>
            <a:r>
              <a:rPr lang="en-GB" sz="2800" b="1" dirty="0">
                <a:solidFill>
                  <a:schemeClr val="bg1"/>
                </a:solidFill>
              </a:rPr>
              <a:t>Activity ideas with the Team Modeshift STARS mascots </a:t>
            </a:r>
          </a:p>
        </p:txBody>
      </p:sp>
      <p:sp>
        <p:nvSpPr>
          <p:cNvPr id="6" name="Rectangle 5">
            <a:extLst>
              <a:ext uri="{FF2B5EF4-FFF2-40B4-BE49-F238E27FC236}">
                <a16:creationId xmlns:a16="http://schemas.microsoft.com/office/drawing/2014/main" id="{6931F727-25C9-AB5F-3615-5E774E01D610}"/>
              </a:ext>
              <a:ext uri="{C183D7F6-B498-43B3-948B-1728B52AA6E4}">
                <adec:decorative xmlns:adec="http://schemas.microsoft.com/office/drawing/2017/decorative" val="1"/>
              </a:ext>
            </a:extLst>
          </p:cNvPr>
          <p:cNvSpPr/>
          <p:nvPr/>
        </p:nvSpPr>
        <p:spPr>
          <a:xfrm>
            <a:off x="6147584" y="3402187"/>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9262B537-21EF-E3A6-E16D-0FF696254237}"/>
              </a:ext>
            </a:extLst>
          </p:cNvPr>
          <p:cNvSpPr txBox="1"/>
          <p:nvPr/>
        </p:nvSpPr>
        <p:spPr>
          <a:xfrm>
            <a:off x="349246" y="1490008"/>
            <a:ext cx="8794754" cy="2062103"/>
          </a:xfrm>
          <a:prstGeom prst="rect">
            <a:avLst/>
          </a:prstGeom>
          <a:noFill/>
        </p:spPr>
        <p:txBody>
          <a:bodyPr wrap="square" rtlCol="0">
            <a:spAutoFit/>
          </a:bodyPr>
          <a:lstStyle/>
          <a:p>
            <a:r>
              <a:rPr lang="en-GB" sz="1600" b="1" u="sng" dirty="0">
                <a:latin typeface="Arial" panose="020B0604020202020204" pitchFamily="34" charset="0"/>
                <a:cs typeface="Arial" panose="020B0604020202020204" pitchFamily="34" charset="0"/>
              </a:rPr>
              <a:t>Activity 1</a:t>
            </a:r>
          </a:p>
          <a:p>
            <a:r>
              <a:rPr lang="en-GB" sz="1600" dirty="0">
                <a:latin typeface="Arial" panose="020B0604020202020204" pitchFamily="34" charset="0"/>
                <a:cs typeface="Arial" panose="020B0604020202020204" pitchFamily="34" charset="0"/>
              </a:rPr>
              <a:t>Can you design more </a:t>
            </a:r>
            <a:r>
              <a:rPr lang="en-GB" sz="1600" dirty="0" err="1">
                <a:latin typeface="Arial" panose="020B0604020202020204" pitchFamily="34" charset="0"/>
                <a:cs typeface="Arial" panose="020B0604020202020204" pitchFamily="34" charset="0"/>
              </a:rPr>
              <a:t>TeamModeshift</a:t>
            </a:r>
            <a:r>
              <a:rPr lang="en-GB" sz="1600" dirty="0">
                <a:latin typeface="Arial" panose="020B0604020202020204" pitchFamily="34" charset="0"/>
                <a:cs typeface="Arial" panose="020B0604020202020204" pitchFamily="34" charset="0"/>
              </a:rPr>
              <a:t> STARS mascots to represent you or other people and the way they do or would like to travel?</a:t>
            </a:r>
          </a:p>
          <a:p>
            <a:r>
              <a:rPr lang="en-GB" sz="1600" dirty="0">
                <a:latin typeface="Arial" panose="020B0604020202020204" pitchFamily="34" charset="0"/>
                <a:cs typeface="Arial" panose="020B0604020202020204" pitchFamily="34" charset="0"/>
              </a:rPr>
              <a:t>Think about people who are older or younger.</a:t>
            </a:r>
          </a:p>
          <a:p>
            <a:r>
              <a:rPr lang="en-GB" sz="1600" dirty="0">
                <a:latin typeface="Arial" panose="020B0604020202020204" pitchFamily="34" charset="0"/>
                <a:cs typeface="Arial" panose="020B0604020202020204" pitchFamily="34" charset="0"/>
              </a:rPr>
              <a:t>Think about all different ways of moving.</a:t>
            </a:r>
          </a:p>
          <a:p>
            <a:r>
              <a:rPr lang="en-GB" sz="1600" dirty="0">
                <a:latin typeface="Arial" panose="020B0604020202020204" pitchFamily="34" charset="0"/>
                <a:cs typeface="Arial" panose="020B0604020202020204" pitchFamily="34" charset="0"/>
              </a:rPr>
              <a:t>Does your character have a name?</a:t>
            </a:r>
          </a:p>
          <a:p>
            <a:r>
              <a:rPr lang="en-GB" sz="1600" dirty="0">
                <a:latin typeface="Arial" panose="020B0604020202020204" pitchFamily="34" charset="0"/>
                <a:cs typeface="Arial" panose="020B0604020202020204" pitchFamily="34" charset="0"/>
              </a:rPr>
              <a:t>Share your ideas with others – create a display, a PowerPoint or take a photo to share online.</a:t>
            </a:r>
          </a:p>
          <a:p>
            <a:endParaRPr lang="en-GB" sz="16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B1888102-ECB8-6B56-E38F-58D7DA21A5A0}"/>
              </a:ext>
            </a:extLst>
          </p:cNvPr>
          <p:cNvSpPr txBox="1"/>
          <p:nvPr/>
        </p:nvSpPr>
        <p:spPr>
          <a:xfrm>
            <a:off x="382633" y="3392434"/>
            <a:ext cx="8624889" cy="3046988"/>
          </a:xfrm>
          <a:prstGeom prst="rect">
            <a:avLst/>
          </a:prstGeom>
          <a:noFill/>
        </p:spPr>
        <p:txBody>
          <a:bodyPr wrap="square" rtlCol="0">
            <a:spAutoFit/>
          </a:bodyPr>
          <a:lstStyle/>
          <a:p>
            <a:r>
              <a:rPr lang="en-GB" sz="1600" b="1" u="sng" dirty="0">
                <a:latin typeface="Arial" panose="020B0604020202020204" pitchFamily="34" charset="0"/>
                <a:cs typeface="Arial" panose="020B0604020202020204" pitchFamily="34" charset="0"/>
              </a:rPr>
              <a:t>Activity 2</a:t>
            </a:r>
          </a:p>
          <a:p>
            <a:r>
              <a:rPr lang="en-GB" sz="1600" dirty="0">
                <a:latin typeface="Arial" panose="020B0604020202020204" pitchFamily="34" charset="0"/>
                <a:cs typeface="Arial" panose="020B0604020202020204" pitchFamily="34" charset="0"/>
              </a:rPr>
              <a:t>Design a STARS school.</a:t>
            </a:r>
          </a:p>
          <a:p>
            <a:r>
              <a:rPr lang="en-GB" sz="1600" dirty="0">
                <a:latin typeface="Arial" panose="020B0604020202020204" pitchFamily="34" charset="0"/>
                <a:cs typeface="Arial" panose="020B0604020202020204" pitchFamily="34" charset="0"/>
              </a:rPr>
              <a:t>What needs to be at a STARS school so that all the </a:t>
            </a:r>
            <a:r>
              <a:rPr lang="en-GB" sz="1600" dirty="0" err="1">
                <a:latin typeface="Arial" panose="020B0604020202020204" pitchFamily="34" charset="0"/>
                <a:cs typeface="Arial" panose="020B0604020202020204" pitchFamily="34" charset="0"/>
              </a:rPr>
              <a:t>TeamModeshift</a:t>
            </a:r>
            <a:r>
              <a:rPr lang="en-GB" sz="1600" dirty="0">
                <a:latin typeface="Arial" panose="020B0604020202020204" pitchFamily="34" charset="0"/>
                <a:cs typeface="Arial" panose="020B0604020202020204" pitchFamily="34" charset="0"/>
              </a:rPr>
              <a:t> STARS mascots can travel there in active, safe and environmentally friendly ways?</a:t>
            </a:r>
          </a:p>
          <a:p>
            <a:r>
              <a:rPr lang="en-GB" sz="1600" dirty="0">
                <a:latin typeface="Arial" panose="020B0604020202020204" pitchFamily="34" charset="0"/>
                <a:cs typeface="Arial" panose="020B0604020202020204" pitchFamily="34" charset="0"/>
              </a:rPr>
              <a:t>Are there places to store cycles, scooters? </a:t>
            </a:r>
          </a:p>
          <a:p>
            <a:r>
              <a:rPr lang="en-GB" sz="1600" dirty="0">
                <a:latin typeface="Arial" panose="020B0604020202020204" pitchFamily="34" charset="0"/>
                <a:cs typeface="Arial" panose="020B0604020202020204" pitchFamily="34" charset="0"/>
              </a:rPr>
              <a:t>And there walking and wheeling routes around STARS school?</a:t>
            </a:r>
          </a:p>
          <a:p>
            <a:r>
              <a:rPr lang="en-GB" sz="1600" dirty="0">
                <a:latin typeface="Arial" panose="020B0604020202020204" pitchFamily="34" charset="0"/>
                <a:cs typeface="Arial" panose="020B0604020202020204" pitchFamily="34" charset="0"/>
              </a:rPr>
              <a:t>Are there places for vehicles – are all vehicles allowed?</a:t>
            </a:r>
          </a:p>
          <a:p>
            <a:r>
              <a:rPr lang="en-GB" sz="1600" dirty="0">
                <a:latin typeface="Arial" panose="020B0604020202020204" pitchFamily="34" charset="0"/>
                <a:cs typeface="Arial" panose="020B0604020202020204" pitchFamily="34" charset="0"/>
              </a:rPr>
              <a:t>What other things we help make the STARS school an active, attractive and environmentally place to learn?</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Draw a picture or build a model of the perfect STARS school.</a:t>
            </a:r>
          </a:p>
          <a:p>
            <a:endParaRPr lang="en-GB" sz="1600" b="1"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1E28A4AF-A8FE-3A50-B407-A9202029CF9C}"/>
              </a:ext>
              <a:ext uri="{C183D7F6-B498-43B3-948B-1728B52AA6E4}">
                <adec:decorative xmlns:adec="http://schemas.microsoft.com/office/drawing/2017/decorative" val="1"/>
              </a:ext>
            </a:extLst>
          </p:cNvPr>
          <p:cNvSpPr/>
          <p:nvPr/>
        </p:nvSpPr>
        <p:spPr>
          <a:xfrm>
            <a:off x="4097837" y="6582110"/>
            <a:ext cx="948326" cy="276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7961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3054202-0B35-3684-9B45-FE69DCC01F3F}"/>
              </a:ext>
            </a:extLst>
          </p:cNvPr>
          <p:cNvSpPr txBox="1">
            <a:spLocks noGrp="1"/>
          </p:cNvSpPr>
          <p:nvPr>
            <p:ph type="title" idx="4294967295"/>
          </p:nvPr>
        </p:nvSpPr>
        <p:spPr>
          <a:xfrm>
            <a:off x="164269" y="626418"/>
            <a:ext cx="8693128"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mn-lt"/>
                <a:ea typeface="+mn-ea"/>
                <a:cs typeface="+mn-cs"/>
              </a:rPr>
              <a:t>Activity ideas with the Team Modeshift STARS mascots activity 3 and 4</a:t>
            </a:r>
          </a:p>
        </p:txBody>
      </p:sp>
      <p:sp>
        <p:nvSpPr>
          <p:cNvPr id="3" name="Rectangle 2">
            <a:extLst>
              <a:ext uri="{FF2B5EF4-FFF2-40B4-BE49-F238E27FC236}">
                <a16:creationId xmlns:a16="http://schemas.microsoft.com/office/drawing/2014/main" id="{203C4D0A-500D-C531-EA21-475C7CBCD915}"/>
              </a:ext>
              <a:ext uri="{C183D7F6-B498-43B3-948B-1728B52AA6E4}">
                <adec:decorative xmlns:adec="http://schemas.microsoft.com/office/drawing/2017/decorative" val="1"/>
              </a:ext>
            </a:extLst>
          </p:cNvPr>
          <p:cNvSpPr/>
          <p:nvPr/>
        </p:nvSpPr>
        <p:spPr>
          <a:xfrm>
            <a:off x="6147584" y="3402187"/>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91C1F471-EEE6-781A-08E5-F7E7CC13CF7C}"/>
              </a:ext>
            </a:extLst>
          </p:cNvPr>
          <p:cNvSpPr txBox="1"/>
          <p:nvPr/>
        </p:nvSpPr>
        <p:spPr>
          <a:xfrm>
            <a:off x="164269" y="1629747"/>
            <a:ext cx="8843253" cy="2308324"/>
          </a:xfrm>
          <a:prstGeom prst="rect">
            <a:avLst/>
          </a:prstGeom>
          <a:noFill/>
        </p:spPr>
        <p:txBody>
          <a:bodyPr wrap="square" rtlCol="0">
            <a:spAutoFit/>
          </a:bodyPr>
          <a:lstStyle/>
          <a:p>
            <a:r>
              <a:rPr lang="en-GB" sz="1600" b="1" u="sng" dirty="0">
                <a:latin typeface="Arial" panose="020B0604020202020204" pitchFamily="34" charset="0"/>
                <a:cs typeface="Arial" panose="020B0604020202020204" pitchFamily="34" charset="0"/>
              </a:rPr>
              <a:t>Activity 3</a:t>
            </a:r>
          </a:p>
          <a:p>
            <a:r>
              <a:rPr lang="en-GB" sz="1600" dirty="0">
                <a:latin typeface="Arial" panose="020B0604020202020204" pitchFamily="34" charset="0"/>
                <a:cs typeface="Arial" panose="020B0604020202020204" pitchFamily="34" charset="0"/>
              </a:rPr>
              <a:t>Design a STARS town.</a:t>
            </a:r>
          </a:p>
          <a:p>
            <a:r>
              <a:rPr lang="en-GB" sz="1600" dirty="0">
                <a:latin typeface="Arial" panose="020B0604020202020204" pitchFamily="34" charset="0"/>
                <a:cs typeface="Arial" panose="020B0604020202020204" pitchFamily="34" charset="0"/>
              </a:rPr>
              <a:t>How do the Modeshift STARS mascots get from where they live to STARS School?</a:t>
            </a:r>
          </a:p>
          <a:p>
            <a:r>
              <a:rPr lang="en-GB" sz="1600" dirty="0">
                <a:latin typeface="Arial" panose="020B0604020202020204" pitchFamily="34" charset="0"/>
                <a:cs typeface="Arial" panose="020B0604020202020204" pitchFamily="34" charset="0"/>
              </a:rPr>
              <a:t>Are there cycle routes, walking and wheeling routes, places for cars and buses?</a:t>
            </a:r>
          </a:p>
          <a:p>
            <a:r>
              <a:rPr lang="en-GB" sz="1600" dirty="0">
                <a:latin typeface="Arial" panose="020B0604020202020204" pitchFamily="34" charset="0"/>
                <a:cs typeface="Arial" panose="020B0604020202020204" pitchFamily="34" charset="0"/>
              </a:rPr>
              <a:t>How do STARS people get to the shops, the park, leisure centre or other places further away?</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Expand your STARS school map or model to create a STARS town which allows all the Modeshift STARS mascots to move around easily, safely and in environmentally friendly ways.</a:t>
            </a:r>
          </a:p>
          <a:p>
            <a:endParaRPr lang="en-GB" sz="1600" b="1"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6B7ABE2-B1E2-2049-AAEB-66CD32DF4AC0}"/>
              </a:ext>
            </a:extLst>
          </p:cNvPr>
          <p:cNvSpPr txBox="1"/>
          <p:nvPr/>
        </p:nvSpPr>
        <p:spPr>
          <a:xfrm>
            <a:off x="164269" y="3938071"/>
            <a:ext cx="8843253" cy="2554545"/>
          </a:xfrm>
          <a:prstGeom prst="rect">
            <a:avLst/>
          </a:prstGeom>
          <a:noFill/>
        </p:spPr>
        <p:txBody>
          <a:bodyPr wrap="square" rtlCol="0">
            <a:spAutoFit/>
          </a:bodyPr>
          <a:lstStyle/>
          <a:p>
            <a:r>
              <a:rPr lang="en-GB" sz="1600" b="1" u="sng" dirty="0">
                <a:latin typeface="Arial" panose="020B0604020202020204" pitchFamily="34" charset="0"/>
                <a:cs typeface="Arial" panose="020B0604020202020204" pitchFamily="34" charset="0"/>
              </a:rPr>
              <a:t>Activity 4</a:t>
            </a:r>
          </a:p>
          <a:p>
            <a:r>
              <a:rPr lang="en-GB" sz="1600" dirty="0">
                <a:latin typeface="Arial" panose="020B0604020202020204" pitchFamily="34" charset="0"/>
                <a:cs typeface="Arial" panose="020B0604020202020204" pitchFamily="34" charset="0"/>
              </a:rPr>
              <a:t>Design a Super STARS certificate to encourage people to travel in safe, active and environmentally friendly ways.</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Think about how to include everyone and ever way of travelling.</a:t>
            </a:r>
          </a:p>
          <a:p>
            <a:r>
              <a:rPr lang="en-GB" sz="1600" dirty="0">
                <a:latin typeface="Arial" panose="020B0604020202020204" pitchFamily="34" charset="0"/>
                <a:cs typeface="Arial" panose="020B0604020202020204" pitchFamily="34" charset="0"/>
              </a:rPr>
              <a:t>Which certificate could you earn and for doing what?</a:t>
            </a:r>
          </a:p>
          <a:p>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Super STAR Walker,  Super STAR Wheeler,  Super STAR Rider (bus, cycle, taxi or car)</a:t>
            </a:r>
          </a:p>
          <a:p>
            <a:endParaRPr lang="en-GB" sz="1600" dirty="0">
              <a:latin typeface="Arial" panose="020B0604020202020204" pitchFamily="34" charset="0"/>
              <a:cs typeface="Arial" panose="020B0604020202020204" pitchFamily="34" charset="0"/>
            </a:endParaRPr>
          </a:p>
          <a:p>
            <a:endParaRPr lang="en-GB" sz="1600" b="1" dirty="0">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3BDC6D5-98B7-7590-199C-4CFDCA63F96C}"/>
              </a:ext>
              <a:ext uri="{C183D7F6-B498-43B3-948B-1728B52AA6E4}">
                <adec:decorative xmlns:adec="http://schemas.microsoft.com/office/drawing/2017/decorative" val="1"/>
              </a:ext>
            </a:extLst>
          </p:cNvPr>
          <p:cNvSpPr/>
          <p:nvPr/>
        </p:nvSpPr>
        <p:spPr>
          <a:xfrm>
            <a:off x="4111732" y="6636701"/>
            <a:ext cx="948326" cy="276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57313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FBA41DF-295C-461D-3B9C-403081EBE5C0}"/>
              </a:ext>
            </a:extLst>
          </p:cNvPr>
          <p:cNvSpPr txBox="1">
            <a:spLocks noGrp="1"/>
          </p:cNvSpPr>
          <p:nvPr>
            <p:ph type="title" idx="4294967295"/>
          </p:nvPr>
        </p:nvSpPr>
        <p:spPr>
          <a:xfrm>
            <a:off x="164268" y="626418"/>
            <a:ext cx="8979731"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bg1"/>
                </a:solidFill>
                <a:effectLst/>
                <a:uLnTx/>
                <a:uFillTx/>
                <a:latin typeface="+mn-lt"/>
                <a:ea typeface="+mn-ea"/>
                <a:cs typeface="+mn-cs"/>
              </a:rPr>
              <a:t>Activity ideas with the Team Modeshift STARS mascots 5</a:t>
            </a:r>
          </a:p>
        </p:txBody>
      </p:sp>
      <p:sp>
        <p:nvSpPr>
          <p:cNvPr id="3" name="Rectangle 2">
            <a:extLst>
              <a:ext uri="{FF2B5EF4-FFF2-40B4-BE49-F238E27FC236}">
                <a16:creationId xmlns:a16="http://schemas.microsoft.com/office/drawing/2014/main" id="{30779912-1DDA-BC33-F43E-32D9BB8A9228}"/>
              </a:ext>
              <a:ext uri="{C183D7F6-B498-43B3-948B-1728B52AA6E4}">
                <adec:decorative xmlns:adec="http://schemas.microsoft.com/office/drawing/2017/decorative" val="1"/>
              </a:ext>
            </a:extLst>
          </p:cNvPr>
          <p:cNvSpPr/>
          <p:nvPr/>
        </p:nvSpPr>
        <p:spPr>
          <a:xfrm>
            <a:off x="6147584" y="3402187"/>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91C1F471-EEE6-781A-08E5-F7E7CC13CF7C}"/>
              </a:ext>
            </a:extLst>
          </p:cNvPr>
          <p:cNvSpPr txBox="1"/>
          <p:nvPr/>
        </p:nvSpPr>
        <p:spPr>
          <a:xfrm>
            <a:off x="271479" y="1713118"/>
            <a:ext cx="7947660" cy="4247317"/>
          </a:xfrm>
          <a:prstGeom prst="rect">
            <a:avLst/>
          </a:prstGeom>
          <a:noFill/>
        </p:spPr>
        <p:txBody>
          <a:bodyPr wrap="square" rtlCol="0">
            <a:spAutoFit/>
          </a:bodyPr>
          <a:lstStyle/>
          <a:p>
            <a:r>
              <a:rPr lang="en-GB" b="1" u="sng" dirty="0">
                <a:latin typeface="Arial" panose="020B0604020202020204" pitchFamily="34" charset="0"/>
                <a:cs typeface="Arial" panose="020B0604020202020204" pitchFamily="34" charset="0"/>
              </a:rPr>
              <a:t>Activity 5</a:t>
            </a:r>
          </a:p>
          <a:p>
            <a:r>
              <a:rPr lang="en-GB" dirty="0">
                <a:latin typeface="Arial" panose="020B0604020202020204" pitchFamily="34" charset="0"/>
                <a:cs typeface="Arial" panose="020B0604020202020204" pitchFamily="34" charset="0"/>
              </a:rPr>
              <a:t>Create your own school mascot for active, safe and environmentally friendly travel.</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Is your mascot a person, an animal or even an object?</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Does your mascot have a name?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Could you make your mascot into something 3D – a puppet, a toy, a mask or even a costume?</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How would you use your mascot to encourage active, safe and environmentally friendly travel?</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Tell us all about your mascot!</a:t>
            </a:r>
          </a:p>
        </p:txBody>
      </p:sp>
      <p:pic>
        <p:nvPicPr>
          <p:cNvPr id="4" name="Picture 3" descr="A white star shaped plush toy&#10;&#10;">
            <a:extLst>
              <a:ext uri="{FF2B5EF4-FFF2-40B4-BE49-F238E27FC236}">
                <a16:creationId xmlns:a16="http://schemas.microsoft.com/office/drawing/2014/main" id="{FE6EABC7-4C45-AC9B-CE31-79D76CA6673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114713" y="4353635"/>
            <a:ext cx="1817193" cy="1791599"/>
          </a:xfrm>
          <a:prstGeom prst="rect">
            <a:avLst/>
          </a:prstGeom>
        </p:spPr>
      </p:pic>
      <p:sp>
        <p:nvSpPr>
          <p:cNvPr id="2" name="Rectangle 1">
            <a:extLst>
              <a:ext uri="{FF2B5EF4-FFF2-40B4-BE49-F238E27FC236}">
                <a16:creationId xmlns:a16="http://schemas.microsoft.com/office/drawing/2014/main" id="{9B3E7E11-9BAF-02C5-FC70-E256279A770A}"/>
              </a:ext>
              <a:ext uri="{C183D7F6-B498-43B3-948B-1728B52AA6E4}">
                <adec:decorative xmlns:adec="http://schemas.microsoft.com/office/drawing/2017/decorative" val="1"/>
              </a:ext>
            </a:extLst>
          </p:cNvPr>
          <p:cNvSpPr/>
          <p:nvPr/>
        </p:nvSpPr>
        <p:spPr>
          <a:xfrm>
            <a:off x="3978324" y="6719500"/>
            <a:ext cx="948326" cy="27699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350"/>
          </a:p>
        </p:txBody>
      </p:sp>
    </p:spTree>
    <p:extLst>
      <p:ext uri="{BB962C8B-B14F-4D97-AF65-F5344CB8AC3E}">
        <p14:creationId xmlns:p14="http://schemas.microsoft.com/office/powerpoint/2010/main" val="3372794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5CF747-64B3-85F9-3D11-82AE0889251A}"/>
              </a:ext>
              <a:ext uri="{C183D7F6-B498-43B3-948B-1728B52AA6E4}">
                <adec:decorative xmlns:adec="http://schemas.microsoft.com/office/drawing/2017/decorative" val="1"/>
              </a:ext>
            </a:extLst>
          </p:cNvPr>
          <p:cNvSpPr/>
          <p:nvPr/>
        </p:nvSpPr>
        <p:spPr>
          <a:xfrm>
            <a:off x="6470796" y="3428999"/>
            <a:ext cx="2673204" cy="2745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itle 5">
            <a:extLst>
              <a:ext uri="{FF2B5EF4-FFF2-40B4-BE49-F238E27FC236}">
                <a16:creationId xmlns:a16="http://schemas.microsoft.com/office/drawing/2014/main" id="{A1ADA6EF-B868-7444-2B2C-81D976B6CE17}"/>
              </a:ext>
            </a:extLst>
          </p:cNvPr>
          <p:cNvSpPr txBox="1">
            <a:spLocks noGrp="1"/>
          </p:cNvSpPr>
          <p:nvPr>
            <p:ph type="title" idx="4294967295"/>
          </p:nvPr>
        </p:nvSpPr>
        <p:spPr>
          <a:xfrm>
            <a:off x="-109637" y="1623159"/>
            <a:ext cx="9253637" cy="509370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How to join in with Modeshift </a:t>
            </a:r>
            <a:r>
              <a:rPr kumimoji="0" lang="en-GB" sz="2800" b="1" i="0" u="none" strike="noStrike" kern="1200" cap="none" spc="0" normalizeH="0" baseline="0" noProof="0" dirty="0" err="1">
                <a:ln>
                  <a:noFill/>
                </a:ln>
                <a:solidFill>
                  <a:srgbClr val="336699"/>
                </a:solidFill>
                <a:effectLst/>
                <a:uLnTx/>
                <a:uFillTx/>
                <a:latin typeface="Arial" panose="020B0604020202020204" pitchFamily="34" charset="0"/>
                <a:ea typeface="+mn-ea"/>
                <a:cs typeface="Arial" panose="020B0604020202020204" pitchFamily="34" charset="0"/>
              </a:rPr>
              <a:t>TravelWise</a:t>
            </a:r>
            <a:r>
              <a:rPr kumimoji="0" lang="en-GB" sz="2800" b="1"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 Week</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1"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Pledge and register at </a:t>
            </a: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hlinkClick r:id="rId2"/>
              </a:rPr>
              <a:t>https://modeshift.org.uk/travelwise-week/</a:t>
            </a:r>
            <a:endPar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Tell us who you are and where you are from and how you plan to take part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Share your pledge and Modeshift </a:t>
            </a:r>
            <a:r>
              <a:rPr kumimoji="0" lang="en-GB" sz="1800" b="0" i="0" u="none" strike="noStrike" kern="1200" cap="none" spc="0" normalizeH="0" baseline="0" noProof="0" dirty="0" err="1">
                <a:ln>
                  <a:noFill/>
                </a:ln>
                <a:solidFill>
                  <a:srgbClr val="336699"/>
                </a:solidFill>
                <a:effectLst/>
                <a:uLnTx/>
                <a:uFillTx/>
                <a:latin typeface="Arial" panose="020B0604020202020204" pitchFamily="34" charset="0"/>
                <a:ea typeface="+mn-ea"/>
                <a:cs typeface="Arial" panose="020B0604020202020204" pitchFamily="34" charset="0"/>
              </a:rPr>
              <a:t>TravelWise</a:t>
            </a: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 Week activities with us on social media with </a:t>
            </a: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mn-cs"/>
              </a:rPr>
              <a:t>#TravelWiseWeek #TravelWisely #WalkWheelRide</a:t>
            </a:r>
            <a:endPar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You can also</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Complete initiatives towards your Modeshift STARS accreditation </a:t>
            </a:r>
          </a:p>
          <a:p>
            <a:pPr marL="91440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Record as STARS Education initiative  – PR28 – Participation in Modeshift </a:t>
            </a:r>
            <a:r>
              <a:rPr kumimoji="0" lang="en-GB" sz="1800" b="0" i="0" u="none" strike="noStrike" kern="1200" cap="none" spc="0" normalizeH="0" baseline="0" noProof="0" dirty="0" err="1">
                <a:ln>
                  <a:noFill/>
                </a:ln>
                <a:solidFill>
                  <a:srgbClr val="336699"/>
                </a:solidFill>
                <a:effectLst/>
                <a:uLnTx/>
                <a:uFillTx/>
                <a:latin typeface="Arial" panose="020B0604020202020204" pitchFamily="34" charset="0"/>
                <a:ea typeface="+mn-ea"/>
                <a:cs typeface="Arial" panose="020B0604020202020204" pitchFamily="34" charset="0"/>
              </a:rPr>
              <a:t>TravelWise</a:t>
            </a: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 Week</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Plus any other initiatives you undertaken</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You can also enter the national Modeshift </a:t>
            </a:r>
            <a:r>
              <a:rPr kumimoji="0" lang="en-GB" sz="1800" b="0" i="0" u="none" strike="noStrike" kern="1200" cap="none" spc="0" normalizeH="0" baseline="0" noProof="0" dirty="0" err="1">
                <a:ln>
                  <a:noFill/>
                </a:ln>
                <a:solidFill>
                  <a:srgbClr val="336699"/>
                </a:solidFill>
                <a:effectLst/>
                <a:uLnTx/>
                <a:uFillTx/>
                <a:latin typeface="Arial" panose="020B0604020202020204" pitchFamily="34" charset="0"/>
                <a:ea typeface="+mn-ea"/>
                <a:cs typeface="Arial" panose="020B0604020202020204" pitchFamily="34" charset="0"/>
                <a:hlinkClick r:id="rId3"/>
              </a:rPr>
              <a:t>TravelWise</a:t>
            </a:r>
            <a:r>
              <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hlinkClick r:id="rId3"/>
              </a:rPr>
              <a:t> Week awards</a:t>
            </a:r>
            <a:endParaRPr kumimoji="0" lang="en-GB" sz="180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350" b="0" i="0" u="none" strike="noStrike" kern="1200" cap="none" spc="0" normalizeH="0" baseline="0" noProof="0" dirty="0">
                <a:ln>
                  <a:noFill/>
                </a:ln>
                <a:solidFill>
                  <a:srgbClr val="336699"/>
                </a:solidFill>
                <a:effectLst/>
                <a:uLnTx/>
                <a:uFillTx/>
                <a:latin typeface="Arial" panose="020B0604020202020204" pitchFamily="34" charset="0"/>
                <a:ea typeface="+mn-ea"/>
                <a:cs typeface="Arial" panose="020B0604020202020204" pitchFamily="34" charset="0"/>
              </a:rPr>
              <a:t> </a:t>
            </a:r>
            <a:endParaRPr kumimoji="0" lang="en-GB" sz="135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object 4" descr="Modeshift supporting sustainable travel">
            <a:extLst>
              <a:ext uri="{FF2B5EF4-FFF2-40B4-BE49-F238E27FC236}">
                <a16:creationId xmlns:a16="http://schemas.microsoft.com/office/drawing/2014/main" id="{A103D489-B86B-3608-DE69-74E7FDBD784A}"/>
              </a:ext>
            </a:extLst>
          </p:cNvPr>
          <p:cNvSpPr/>
          <p:nvPr/>
        </p:nvSpPr>
        <p:spPr>
          <a:xfrm>
            <a:off x="5869922" y="599603"/>
            <a:ext cx="3164441" cy="577647"/>
          </a:xfrm>
          <a:prstGeom prst="rect">
            <a:avLst/>
          </a:prstGeom>
          <a:blipFill>
            <a:blip r:embed="rId4"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4" name="Rectangle 3">
            <a:extLst>
              <a:ext uri="{FF2B5EF4-FFF2-40B4-BE49-F238E27FC236}">
                <a16:creationId xmlns:a16="http://schemas.microsoft.com/office/drawing/2014/main" id="{CEBDAE95-71A2-178C-83D1-F180F269FFB6}"/>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50859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D5E67D2-5F97-E779-CD59-FBC11031985D}"/>
              </a:ext>
            </a:extLst>
          </p:cNvPr>
          <p:cNvSpPr>
            <a:spLocks noGrp="1"/>
          </p:cNvSpPr>
          <p:nvPr>
            <p:ph type="ctrTitle"/>
          </p:nvPr>
        </p:nvSpPr>
        <p:spPr>
          <a:xfrm>
            <a:off x="1143000" y="-1384995"/>
            <a:ext cx="6858000" cy="1384995"/>
          </a:xfrm>
        </p:spPr>
        <p:txBody>
          <a:bodyPr wrap="square" lIns="0" tIns="0" rIns="0" bIns="0" anchor="b">
            <a:spAutoFit/>
          </a:bodyPr>
          <a:lstStyle/>
          <a:p>
            <a:r>
              <a:rPr lang="en-GB" dirty="0"/>
              <a:t>We look forward to you joining us</a:t>
            </a:r>
          </a:p>
        </p:txBody>
      </p:sp>
      <p:sp>
        <p:nvSpPr>
          <p:cNvPr id="10" name="TextBox 9">
            <a:extLst>
              <a:ext uri="{FF2B5EF4-FFF2-40B4-BE49-F238E27FC236}">
                <a16:creationId xmlns:a16="http://schemas.microsoft.com/office/drawing/2014/main" id="{17C52AF0-4FF3-F066-3CDE-A598542B2A4B}"/>
              </a:ext>
            </a:extLst>
          </p:cNvPr>
          <p:cNvSpPr txBox="1"/>
          <p:nvPr/>
        </p:nvSpPr>
        <p:spPr>
          <a:xfrm>
            <a:off x="109637" y="699080"/>
            <a:ext cx="5983000" cy="492443"/>
          </a:xfrm>
          <a:prstGeom prst="rect">
            <a:avLst/>
          </a:prstGeom>
          <a:noFill/>
        </p:spPr>
        <p:txBody>
          <a:bodyPr wrap="square" rtlCol="0">
            <a:spAutoFit/>
          </a:bodyPr>
          <a:lstStyle/>
          <a:p>
            <a:r>
              <a:rPr lang="en-GB" sz="2600" b="1" dirty="0">
                <a:solidFill>
                  <a:schemeClr val="bg1"/>
                </a:solidFill>
                <a:latin typeface="Arial" panose="020B0604020202020204" pitchFamily="34" charset="0"/>
                <a:cs typeface="Arial" panose="020B0604020202020204" pitchFamily="34" charset="0"/>
              </a:rPr>
              <a:t>We look forward to you joining us!</a:t>
            </a:r>
          </a:p>
        </p:txBody>
      </p:sp>
      <p:sp>
        <p:nvSpPr>
          <p:cNvPr id="2" name="object 4" descr="Modeshift supporting sustainable travel">
            <a:extLst>
              <a:ext uri="{FF2B5EF4-FFF2-40B4-BE49-F238E27FC236}">
                <a16:creationId xmlns:a16="http://schemas.microsoft.com/office/drawing/2014/main" id="{E841E83E-4F2F-11C3-DE18-23FBE04C771F}"/>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pic>
        <p:nvPicPr>
          <p:cNvPr id="3" name="Picture 2" descr="Modeshift TravelWise Week">
            <a:extLst>
              <a:ext uri="{FF2B5EF4-FFF2-40B4-BE49-F238E27FC236}">
                <a16:creationId xmlns:a16="http://schemas.microsoft.com/office/drawing/2014/main" id="{B8F4E671-FE93-4970-96ED-B0A393B2249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673204" y="1552123"/>
            <a:ext cx="3797592" cy="1723030"/>
          </a:xfrm>
          <a:prstGeom prst="rect">
            <a:avLst/>
          </a:prstGeom>
        </p:spPr>
      </p:pic>
      <p:sp>
        <p:nvSpPr>
          <p:cNvPr id="5" name="Rectangle 4">
            <a:extLst>
              <a:ext uri="{FF2B5EF4-FFF2-40B4-BE49-F238E27FC236}">
                <a16:creationId xmlns:a16="http://schemas.microsoft.com/office/drawing/2014/main" id="{DD9E2E2B-C95D-5B68-C884-B83B6EADCA7F}"/>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FB7334D-026D-EECA-7533-48B3C7DEAB07}"/>
              </a:ext>
              <a:ext uri="{C183D7F6-B498-43B3-948B-1728B52AA6E4}">
                <adec:decorative xmlns:adec="http://schemas.microsoft.com/office/drawing/2017/decorative" val="1"/>
              </a:ext>
            </a:extLst>
          </p:cNvPr>
          <p:cNvSpPr/>
          <p:nvPr/>
        </p:nvSpPr>
        <p:spPr>
          <a:xfrm>
            <a:off x="6470796" y="3428999"/>
            <a:ext cx="2673204" cy="2745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ADA6EF-B868-7444-2B2C-81D976B6CE17}"/>
              </a:ext>
            </a:extLst>
          </p:cNvPr>
          <p:cNvSpPr txBox="1"/>
          <p:nvPr/>
        </p:nvSpPr>
        <p:spPr>
          <a:xfrm>
            <a:off x="301806" y="2774423"/>
            <a:ext cx="8540387" cy="2416046"/>
          </a:xfrm>
          <a:prstGeom prst="rect">
            <a:avLst/>
          </a:prstGeom>
          <a:noFill/>
        </p:spPr>
        <p:txBody>
          <a:bodyPr wrap="square" rtlCol="0">
            <a:spAutoFit/>
          </a:bodyPr>
          <a:lstStyle/>
          <a:p>
            <a:endParaRPr lang="en-GB" sz="1350" dirty="0">
              <a:solidFill>
                <a:srgbClr val="336699"/>
              </a:solidFill>
            </a:endParaRPr>
          </a:p>
          <a:p>
            <a:pPr algn="ctr"/>
            <a:r>
              <a:rPr lang="en-GB" sz="2000" dirty="0">
                <a:solidFill>
                  <a:srgbClr val="336699"/>
                </a:solidFill>
                <a:latin typeface="Arial" panose="020B0604020202020204" pitchFamily="34" charset="0"/>
                <a:cs typeface="Arial" panose="020B0604020202020204" pitchFamily="34" charset="0"/>
              </a:rPr>
              <a:t>#TravelWisely with a</a:t>
            </a:r>
          </a:p>
          <a:p>
            <a:pPr algn="ctr"/>
            <a:r>
              <a:rPr lang="en-GB" sz="2000" b="1" dirty="0">
                <a:solidFill>
                  <a:srgbClr val="336699"/>
                </a:solidFill>
                <a:latin typeface="Arial" panose="020B0604020202020204" pitchFamily="34" charset="0"/>
                <a:cs typeface="Arial" panose="020B0604020202020204" pitchFamily="34" charset="0"/>
              </a:rPr>
              <a:t> </a:t>
            </a:r>
            <a:r>
              <a:rPr lang="en-GB" sz="2800" b="1" dirty="0">
                <a:solidFill>
                  <a:srgbClr val="336699"/>
                </a:solidFill>
                <a:latin typeface="Arial" panose="020B0604020202020204" pitchFamily="34" charset="0"/>
                <a:cs typeface="Arial" panose="020B0604020202020204" pitchFamily="34" charset="0"/>
              </a:rPr>
              <a:t>Walk</a:t>
            </a:r>
            <a:r>
              <a:rPr lang="en-GB" sz="2000" dirty="0">
                <a:solidFill>
                  <a:srgbClr val="336699"/>
                </a:solidFill>
                <a:latin typeface="Arial" panose="020B0604020202020204" pitchFamily="34" charset="0"/>
                <a:cs typeface="Arial" panose="020B0604020202020204" pitchFamily="34" charset="0"/>
              </a:rPr>
              <a:t>, </a:t>
            </a:r>
          </a:p>
          <a:p>
            <a:pPr algn="ctr"/>
            <a:r>
              <a:rPr lang="en-GB" sz="2800" dirty="0">
                <a:solidFill>
                  <a:srgbClr val="336699"/>
                </a:solidFill>
                <a:latin typeface="Arial" panose="020B0604020202020204" pitchFamily="34" charset="0"/>
                <a:cs typeface="Arial" panose="020B0604020202020204" pitchFamily="34" charset="0"/>
              </a:rPr>
              <a:t>      </a:t>
            </a:r>
            <a:r>
              <a:rPr lang="en-GB" sz="2800" b="1" dirty="0">
                <a:solidFill>
                  <a:srgbClr val="336699"/>
                </a:solidFill>
                <a:latin typeface="Arial" panose="020B0604020202020204" pitchFamily="34" charset="0"/>
                <a:cs typeface="Arial" panose="020B0604020202020204" pitchFamily="34" charset="0"/>
              </a:rPr>
              <a:t>Wheel</a:t>
            </a:r>
            <a:r>
              <a:rPr lang="en-GB" sz="2000" dirty="0">
                <a:solidFill>
                  <a:srgbClr val="336699"/>
                </a:solidFill>
                <a:latin typeface="Arial" panose="020B0604020202020204" pitchFamily="34" charset="0"/>
                <a:cs typeface="Arial" panose="020B0604020202020204" pitchFamily="34" charset="0"/>
              </a:rPr>
              <a:t> or </a:t>
            </a:r>
          </a:p>
          <a:p>
            <a:pPr algn="ctr"/>
            <a:r>
              <a:rPr lang="en-GB" sz="2800" b="1" dirty="0">
                <a:solidFill>
                  <a:srgbClr val="336699"/>
                </a:solidFill>
                <a:latin typeface="Arial" panose="020B0604020202020204" pitchFamily="34" charset="0"/>
                <a:cs typeface="Arial" panose="020B0604020202020204" pitchFamily="34" charset="0"/>
              </a:rPr>
              <a:t>Ride</a:t>
            </a:r>
            <a:r>
              <a:rPr lang="en-GB" sz="2800" dirty="0">
                <a:solidFill>
                  <a:srgbClr val="336699"/>
                </a:solidFill>
                <a:latin typeface="Arial" panose="020B0604020202020204" pitchFamily="34" charset="0"/>
                <a:cs typeface="Arial" panose="020B0604020202020204" pitchFamily="34" charset="0"/>
              </a:rPr>
              <a:t> </a:t>
            </a:r>
          </a:p>
          <a:p>
            <a:pPr algn="ctr"/>
            <a:r>
              <a:rPr lang="en-GB" sz="2000" dirty="0">
                <a:solidFill>
                  <a:srgbClr val="336699"/>
                </a:solidFill>
                <a:latin typeface="Arial" panose="020B0604020202020204" pitchFamily="34" charset="0"/>
                <a:cs typeface="Arial" panose="020B0604020202020204" pitchFamily="34" charset="0"/>
              </a:rPr>
              <a:t>to help create healthier, cleaner, greener and safer places for everyone!</a:t>
            </a:r>
          </a:p>
          <a:p>
            <a:endParaRPr lang="en-GB" sz="1350" dirty="0"/>
          </a:p>
        </p:txBody>
      </p:sp>
      <p:pic>
        <p:nvPicPr>
          <p:cNvPr id="4" name="Picture 3" descr="active travel STARS characters">
            <a:extLst>
              <a:ext uri="{FF2B5EF4-FFF2-40B4-BE49-F238E27FC236}">
                <a16:creationId xmlns:a16="http://schemas.microsoft.com/office/drawing/2014/main" id="{AFF4ED2D-1E54-73D9-5D81-2E079FFD2C0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02720" y="5042834"/>
            <a:ext cx="8639473" cy="1131675"/>
          </a:xfrm>
          <a:prstGeom prst="rect">
            <a:avLst/>
          </a:prstGeom>
        </p:spPr>
      </p:pic>
    </p:spTree>
    <p:extLst>
      <p:ext uri="{BB962C8B-B14F-4D97-AF65-F5344CB8AC3E}">
        <p14:creationId xmlns:p14="http://schemas.microsoft.com/office/powerpoint/2010/main" val="2315119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9D5E67D2-5F97-E779-CD59-FBC11031985D}"/>
              </a:ext>
            </a:extLst>
          </p:cNvPr>
          <p:cNvSpPr>
            <a:spLocks noGrp="1"/>
          </p:cNvSpPr>
          <p:nvPr>
            <p:ph type="ctrTitle"/>
          </p:nvPr>
        </p:nvSpPr>
        <p:spPr>
          <a:xfrm>
            <a:off x="1143000" y="-692497"/>
            <a:ext cx="6858000" cy="692497"/>
          </a:xfrm>
        </p:spPr>
        <p:txBody>
          <a:bodyPr wrap="square" lIns="0" tIns="0" rIns="0" bIns="0" anchor="b">
            <a:spAutoFit/>
          </a:bodyPr>
          <a:lstStyle/>
          <a:p>
            <a:r>
              <a:rPr lang="en-GB" dirty="0"/>
              <a:t>Join in</a:t>
            </a:r>
          </a:p>
        </p:txBody>
      </p:sp>
      <p:sp>
        <p:nvSpPr>
          <p:cNvPr id="2" name="object 4" descr="Modeshift supporting sustainable travel">
            <a:extLst>
              <a:ext uri="{FF2B5EF4-FFF2-40B4-BE49-F238E27FC236}">
                <a16:creationId xmlns:a16="http://schemas.microsoft.com/office/drawing/2014/main" id="{E841E83E-4F2F-11C3-DE18-23FBE04C771F}"/>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pic>
        <p:nvPicPr>
          <p:cNvPr id="3" name="Picture 2" descr="Modeshift TravelWise Week">
            <a:extLst>
              <a:ext uri="{FF2B5EF4-FFF2-40B4-BE49-F238E27FC236}">
                <a16:creationId xmlns:a16="http://schemas.microsoft.com/office/drawing/2014/main" id="{B8F4E671-FE93-4970-96ED-B0A393B2249D}"/>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673204" y="1552123"/>
            <a:ext cx="3797592" cy="1723030"/>
          </a:xfrm>
          <a:prstGeom prst="rect">
            <a:avLst/>
          </a:prstGeom>
        </p:spPr>
      </p:pic>
      <p:sp>
        <p:nvSpPr>
          <p:cNvPr id="5" name="Rectangle 4">
            <a:extLst>
              <a:ext uri="{FF2B5EF4-FFF2-40B4-BE49-F238E27FC236}">
                <a16:creationId xmlns:a16="http://schemas.microsoft.com/office/drawing/2014/main" id="{DD9E2E2B-C95D-5B68-C884-B83B6EADCA7F}"/>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a:extLst>
              <a:ext uri="{FF2B5EF4-FFF2-40B4-BE49-F238E27FC236}">
                <a16:creationId xmlns:a16="http://schemas.microsoft.com/office/drawing/2014/main" id="{8FB7334D-026D-EECA-7533-48B3C7DEAB07}"/>
              </a:ext>
              <a:ext uri="{C183D7F6-B498-43B3-948B-1728B52AA6E4}">
                <adec:decorative xmlns:adec="http://schemas.microsoft.com/office/drawing/2017/decorative" val="1"/>
              </a:ext>
            </a:extLst>
          </p:cNvPr>
          <p:cNvSpPr/>
          <p:nvPr/>
        </p:nvSpPr>
        <p:spPr>
          <a:xfrm>
            <a:off x="6470796" y="3428999"/>
            <a:ext cx="2673204" cy="2745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ADA6EF-B868-7444-2B2C-81D976B6CE17}"/>
              </a:ext>
            </a:extLst>
          </p:cNvPr>
          <p:cNvSpPr txBox="1"/>
          <p:nvPr/>
        </p:nvSpPr>
        <p:spPr>
          <a:xfrm>
            <a:off x="301806" y="2774423"/>
            <a:ext cx="8540387" cy="2416046"/>
          </a:xfrm>
          <a:prstGeom prst="rect">
            <a:avLst/>
          </a:prstGeom>
          <a:noFill/>
        </p:spPr>
        <p:txBody>
          <a:bodyPr wrap="square" rtlCol="0">
            <a:spAutoFit/>
          </a:bodyPr>
          <a:lstStyle/>
          <a:p>
            <a:endParaRPr lang="en-GB" sz="1350" dirty="0">
              <a:solidFill>
                <a:srgbClr val="336699"/>
              </a:solidFill>
            </a:endParaRPr>
          </a:p>
          <a:p>
            <a:pPr algn="ctr"/>
            <a:r>
              <a:rPr lang="en-GB" sz="2000" dirty="0">
                <a:solidFill>
                  <a:srgbClr val="336699"/>
                </a:solidFill>
                <a:latin typeface="Arial" panose="020B0604020202020204" pitchFamily="34" charset="0"/>
                <a:cs typeface="Arial" panose="020B0604020202020204" pitchFamily="34" charset="0"/>
              </a:rPr>
              <a:t> Join us and travel wisely with a</a:t>
            </a:r>
          </a:p>
          <a:p>
            <a:pPr algn="ctr"/>
            <a:r>
              <a:rPr lang="en-GB" sz="2000" b="1" dirty="0">
                <a:solidFill>
                  <a:srgbClr val="336699"/>
                </a:solidFill>
                <a:latin typeface="Arial" panose="020B0604020202020204" pitchFamily="34" charset="0"/>
                <a:cs typeface="Arial" panose="020B0604020202020204" pitchFamily="34" charset="0"/>
              </a:rPr>
              <a:t> </a:t>
            </a:r>
            <a:r>
              <a:rPr lang="en-GB" sz="2800" b="1" dirty="0">
                <a:solidFill>
                  <a:srgbClr val="336699"/>
                </a:solidFill>
                <a:latin typeface="Arial" panose="020B0604020202020204" pitchFamily="34" charset="0"/>
                <a:cs typeface="Arial" panose="020B0604020202020204" pitchFamily="34" charset="0"/>
              </a:rPr>
              <a:t>Walk</a:t>
            </a:r>
            <a:r>
              <a:rPr lang="en-GB" sz="2000" dirty="0">
                <a:solidFill>
                  <a:srgbClr val="336699"/>
                </a:solidFill>
                <a:latin typeface="Arial" panose="020B0604020202020204" pitchFamily="34" charset="0"/>
                <a:cs typeface="Arial" panose="020B0604020202020204" pitchFamily="34" charset="0"/>
              </a:rPr>
              <a:t>, </a:t>
            </a:r>
          </a:p>
          <a:p>
            <a:pPr algn="ctr"/>
            <a:r>
              <a:rPr lang="en-GB" sz="2800" dirty="0">
                <a:solidFill>
                  <a:srgbClr val="336699"/>
                </a:solidFill>
                <a:latin typeface="Arial" panose="020B0604020202020204" pitchFamily="34" charset="0"/>
                <a:cs typeface="Arial" panose="020B0604020202020204" pitchFamily="34" charset="0"/>
              </a:rPr>
              <a:t>      </a:t>
            </a:r>
            <a:r>
              <a:rPr lang="en-GB" sz="2800" b="1" dirty="0">
                <a:solidFill>
                  <a:srgbClr val="336699"/>
                </a:solidFill>
                <a:latin typeface="Arial" panose="020B0604020202020204" pitchFamily="34" charset="0"/>
                <a:cs typeface="Arial" panose="020B0604020202020204" pitchFamily="34" charset="0"/>
              </a:rPr>
              <a:t>Wheel</a:t>
            </a:r>
            <a:r>
              <a:rPr lang="en-GB" sz="2000" dirty="0">
                <a:solidFill>
                  <a:srgbClr val="336699"/>
                </a:solidFill>
                <a:latin typeface="Arial" panose="020B0604020202020204" pitchFamily="34" charset="0"/>
                <a:cs typeface="Arial" panose="020B0604020202020204" pitchFamily="34" charset="0"/>
              </a:rPr>
              <a:t> or </a:t>
            </a:r>
          </a:p>
          <a:p>
            <a:pPr algn="ctr"/>
            <a:r>
              <a:rPr lang="en-GB" sz="2800" b="1" dirty="0">
                <a:solidFill>
                  <a:srgbClr val="336699"/>
                </a:solidFill>
                <a:latin typeface="Arial" panose="020B0604020202020204" pitchFamily="34" charset="0"/>
                <a:cs typeface="Arial" panose="020B0604020202020204" pitchFamily="34" charset="0"/>
              </a:rPr>
              <a:t>Ride</a:t>
            </a:r>
            <a:r>
              <a:rPr lang="en-GB" sz="2800" dirty="0">
                <a:solidFill>
                  <a:srgbClr val="336699"/>
                </a:solidFill>
                <a:latin typeface="Arial" panose="020B0604020202020204" pitchFamily="34" charset="0"/>
                <a:cs typeface="Arial" panose="020B0604020202020204" pitchFamily="34" charset="0"/>
              </a:rPr>
              <a:t> </a:t>
            </a:r>
          </a:p>
          <a:p>
            <a:pPr algn="ctr"/>
            <a:r>
              <a:rPr lang="en-GB" sz="2000" dirty="0">
                <a:solidFill>
                  <a:srgbClr val="336699"/>
                </a:solidFill>
                <a:latin typeface="Arial" panose="020B0604020202020204" pitchFamily="34" charset="0"/>
                <a:cs typeface="Arial" panose="020B0604020202020204" pitchFamily="34" charset="0"/>
              </a:rPr>
              <a:t>to help create healthier, cleaner, greener and safer places for everyone!</a:t>
            </a:r>
          </a:p>
          <a:p>
            <a:endParaRPr lang="en-GB" sz="1350" dirty="0"/>
          </a:p>
        </p:txBody>
      </p:sp>
      <p:pic>
        <p:nvPicPr>
          <p:cNvPr id="4" name="Picture 3" descr="active travel STARS characters">
            <a:extLst>
              <a:ext uri="{FF2B5EF4-FFF2-40B4-BE49-F238E27FC236}">
                <a16:creationId xmlns:a16="http://schemas.microsoft.com/office/drawing/2014/main" id="{AFF4ED2D-1E54-73D9-5D81-2E079FFD2C0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02720" y="5042834"/>
            <a:ext cx="8639473" cy="1131675"/>
          </a:xfrm>
          <a:prstGeom prst="rect">
            <a:avLst/>
          </a:prstGeom>
        </p:spPr>
      </p:pic>
    </p:spTree>
    <p:extLst>
      <p:ext uri="{BB962C8B-B14F-4D97-AF65-F5344CB8AC3E}">
        <p14:creationId xmlns:p14="http://schemas.microsoft.com/office/powerpoint/2010/main" val="35778649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0CC7FD64-3876-9080-F9E0-F4E3588DF5C0}"/>
              </a:ext>
            </a:extLst>
          </p:cNvPr>
          <p:cNvSpPr>
            <a:spLocks noGrp="1"/>
          </p:cNvSpPr>
          <p:nvPr>
            <p:ph type="ctrTitle"/>
          </p:nvPr>
        </p:nvSpPr>
        <p:spPr>
          <a:xfrm>
            <a:off x="1143000" y="-692497"/>
            <a:ext cx="6858000" cy="692497"/>
          </a:xfrm>
        </p:spPr>
        <p:txBody>
          <a:bodyPr wrap="square" lIns="0" tIns="0" rIns="0" bIns="0" anchor="b">
            <a:spAutoFit/>
          </a:bodyPr>
          <a:lstStyle/>
          <a:p>
            <a:r>
              <a:rPr lang="en-GB" dirty="0"/>
              <a:t>Go for a walk or wheel</a:t>
            </a:r>
          </a:p>
        </p:txBody>
      </p:sp>
      <p:sp>
        <p:nvSpPr>
          <p:cNvPr id="10" name="TextBox 9">
            <a:extLst>
              <a:ext uri="{FF2B5EF4-FFF2-40B4-BE49-F238E27FC236}">
                <a16:creationId xmlns:a16="http://schemas.microsoft.com/office/drawing/2014/main" id="{3F228316-9ADF-7C40-FF64-EAEEB35B854C}"/>
              </a:ext>
            </a:extLst>
          </p:cNvPr>
          <p:cNvSpPr txBox="1"/>
          <p:nvPr/>
        </p:nvSpPr>
        <p:spPr>
          <a:xfrm>
            <a:off x="343922" y="715425"/>
            <a:ext cx="4271749" cy="954107"/>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Go for a walk or wheel</a:t>
            </a:r>
          </a:p>
          <a:p>
            <a:endParaRPr lang="en-GB" sz="2800" dirty="0"/>
          </a:p>
        </p:txBody>
      </p:sp>
      <p:sp>
        <p:nvSpPr>
          <p:cNvPr id="2" name="object 4" descr="Modeshift supporting sustainable travel">
            <a:extLst>
              <a:ext uri="{FF2B5EF4-FFF2-40B4-BE49-F238E27FC236}">
                <a16:creationId xmlns:a16="http://schemas.microsoft.com/office/drawing/2014/main" id="{77F1C7CB-E314-A89D-A82A-2F9F2D47973C}"/>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5" name="Rectangle 4">
            <a:extLst>
              <a:ext uri="{FF2B5EF4-FFF2-40B4-BE49-F238E27FC236}">
                <a16:creationId xmlns:a16="http://schemas.microsoft.com/office/drawing/2014/main" id="{D4B9051E-21B2-FC08-4356-DDF581BDB01E}"/>
              </a:ext>
              <a:ext uri="{C183D7F6-B498-43B3-948B-1728B52AA6E4}">
                <adec:decorative xmlns:adec="http://schemas.microsoft.com/office/drawing/2017/decorative" val="1"/>
              </a:ext>
            </a:extLst>
          </p:cNvPr>
          <p:cNvSpPr/>
          <p:nvPr/>
        </p:nvSpPr>
        <p:spPr>
          <a:xfrm>
            <a:off x="6470796" y="3428999"/>
            <a:ext cx="2673204" cy="2745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ADA6EF-B868-7444-2B2C-81D976B6CE17}"/>
              </a:ext>
            </a:extLst>
          </p:cNvPr>
          <p:cNvSpPr txBox="1"/>
          <p:nvPr/>
        </p:nvSpPr>
        <p:spPr>
          <a:xfrm>
            <a:off x="56708" y="1487523"/>
            <a:ext cx="9030583" cy="3831818"/>
          </a:xfrm>
          <a:prstGeom prst="rect">
            <a:avLst/>
          </a:prstGeom>
          <a:noFill/>
        </p:spPr>
        <p:txBody>
          <a:bodyPr wrap="square" rtlCol="0">
            <a:spAutoFit/>
          </a:bodyPr>
          <a:lstStyle/>
          <a:p>
            <a:endParaRPr lang="en-GB" sz="1350" dirty="0"/>
          </a:p>
          <a:p>
            <a:pPr algn="ctr"/>
            <a:r>
              <a:rPr lang="en-GB" dirty="0">
                <a:solidFill>
                  <a:srgbClr val="336699"/>
                </a:solidFill>
                <a:latin typeface="Arial" panose="020B0604020202020204" pitchFamily="34" charset="0"/>
                <a:cs typeface="Arial" panose="020B0604020202020204" pitchFamily="34" charset="0"/>
              </a:rPr>
              <a:t>Walking and wheeling are great ways to travel more actively. </a:t>
            </a:r>
          </a:p>
          <a:p>
            <a:pPr algn="ctr"/>
            <a:r>
              <a:rPr lang="en-GB" dirty="0">
                <a:solidFill>
                  <a:srgbClr val="336699"/>
                </a:solidFill>
                <a:latin typeface="Arial" panose="020B0604020202020204" pitchFamily="34" charset="0"/>
                <a:cs typeface="Arial" panose="020B0604020202020204" pitchFamily="34" charset="0"/>
              </a:rPr>
              <a:t>It helps to keep you fit, </a:t>
            </a:r>
          </a:p>
          <a:p>
            <a:pPr algn="ctr"/>
            <a:r>
              <a:rPr lang="en-GB" dirty="0">
                <a:solidFill>
                  <a:srgbClr val="336699"/>
                </a:solidFill>
                <a:latin typeface="Arial" panose="020B0604020202020204" pitchFamily="34" charset="0"/>
                <a:cs typeface="Arial" panose="020B0604020202020204" pitchFamily="34" charset="0"/>
              </a:rPr>
              <a:t>being outdoors helps boost your mental health </a:t>
            </a:r>
          </a:p>
          <a:p>
            <a:pPr algn="ctr"/>
            <a:r>
              <a:rPr lang="en-GB" dirty="0">
                <a:solidFill>
                  <a:srgbClr val="336699"/>
                </a:solidFill>
                <a:latin typeface="Arial" panose="020B0604020202020204" pitchFamily="34" charset="0"/>
                <a:cs typeface="Arial" panose="020B0604020202020204" pitchFamily="34" charset="0"/>
              </a:rPr>
              <a:t>especially if you can walk and wheel with others and chat along the way, </a:t>
            </a:r>
          </a:p>
          <a:p>
            <a:pPr algn="ctr"/>
            <a:r>
              <a:rPr lang="en-GB" dirty="0">
                <a:solidFill>
                  <a:srgbClr val="336699"/>
                </a:solidFill>
                <a:latin typeface="Arial" panose="020B0604020202020204" pitchFamily="34" charset="0"/>
                <a:cs typeface="Arial" panose="020B0604020202020204" pitchFamily="34" charset="0"/>
              </a:rPr>
              <a:t>and it’s environmentally friendly too!</a:t>
            </a:r>
          </a:p>
          <a:p>
            <a:pPr algn="ctr"/>
            <a:endParaRPr lang="en-GB" dirty="0">
              <a:solidFill>
                <a:srgbClr val="336699"/>
              </a:solidFill>
              <a:latin typeface="Arial" panose="020B0604020202020204" pitchFamily="34" charset="0"/>
              <a:cs typeface="Arial" panose="020B0604020202020204" pitchFamily="34" charset="0"/>
            </a:endParaRPr>
          </a:p>
          <a:p>
            <a:r>
              <a:rPr lang="en-GB" u="sng" dirty="0">
                <a:solidFill>
                  <a:srgbClr val="336699"/>
                </a:solidFill>
                <a:latin typeface="Arial" panose="020B0604020202020204" pitchFamily="34" charset="0"/>
                <a:cs typeface="Arial" panose="020B0604020202020204" pitchFamily="34" charset="0"/>
              </a:rPr>
              <a:t>Ways to celebrate walking and wheeling during Modeshift </a:t>
            </a:r>
            <a:r>
              <a:rPr lang="en-GB" u="sng" dirty="0" err="1">
                <a:solidFill>
                  <a:srgbClr val="336699"/>
                </a:solidFill>
                <a:latin typeface="Arial" panose="020B0604020202020204" pitchFamily="34" charset="0"/>
                <a:cs typeface="Arial" panose="020B0604020202020204" pitchFamily="34" charset="0"/>
              </a:rPr>
              <a:t>Travelwise</a:t>
            </a:r>
            <a:r>
              <a:rPr lang="en-GB" u="sng" dirty="0">
                <a:solidFill>
                  <a:srgbClr val="336699"/>
                </a:solidFill>
                <a:latin typeface="Arial" panose="020B0604020202020204" pitchFamily="34" charset="0"/>
                <a:cs typeface="Arial" panose="020B0604020202020204" pitchFamily="34" charset="0"/>
              </a:rPr>
              <a:t> week</a:t>
            </a:r>
          </a:p>
          <a:p>
            <a:pPr marL="257175" indent="-257175">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If you can, swap a car journey for a walk and wheel to school, the shops or any other place.</a:t>
            </a:r>
          </a:p>
          <a:p>
            <a:pPr marL="257175" indent="-257175">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Go on a walking and wheeling discovery trail to find out what your local area has to offer.</a:t>
            </a:r>
          </a:p>
          <a:p>
            <a:pPr marL="257175" indent="-257175">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Organise an active travel breakfast to encourage walking and wheeling.</a:t>
            </a:r>
          </a:p>
          <a:p>
            <a:endParaRPr lang="en-GB" sz="1350" dirty="0"/>
          </a:p>
        </p:txBody>
      </p:sp>
      <p:pic>
        <p:nvPicPr>
          <p:cNvPr id="8" name="Picture 7" descr="shop">
            <a:extLst>
              <a:ext uri="{FF2B5EF4-FFF2-40B4-BE49-F238E27FC236}">
                <a16:creationId xmlns:a16="http://schemas.microsoft.com/office/drawing/2014/main" id="{FA40A359-EDA6-EBAF-4BAD-E446A57F972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399812" y="5264844"/>
            <a:ext cx="1079985" cy="869100"/>
          </a:xfrm>
          <a:prstGeom prst="rect">
            <a:avLst/>
          </a:prstGeom>
        </p:spPr>
      </p:pic>
      <p:pic>
        <p:nvPicPr>
          <p:cNvPr id="11" name="Picture 10">
            <a:extLst>
              <a:ext uri="{FF2B5EF4-FFF2-40B4-BE49-F238E27FC236}">
                <a16:creationId xmlns:a16="http://schemas.microsoft.com/office/drawing/2014/main" id="{EE655AD9-9406-FF61-2002-CDBF0C8E2CB4}"/>
              </a:ext>
              <a:ext uri="{C183D7F6-B498-43B3-948B-1728B52AA6E4}">
                <adec:decorative xmlns:adec="http://schemas.microsoft.com/office/drawing/2017/decorative" val="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84703" y="5281684"/>
            <a:ext cx="1115039" cy="879642"/>
          </a:xfrm>
          <a:prstGeom prst="rect">
            <a:avLst/>
          </a:prstGeom>
        </p:spPr>
      </p:pic>
      <p:pic>
        <p:nvPicPr>
          <p:cNvPr id="4" name="Picture 3" descr="STAR dog walker">
            <a:extLst>
              <a:ext uri="{FF2B5EF4-FFF2-40B4-BE49-F238E27FC236}">
                <a16:creationId xmlns:a16="http://schemas.microsoft.com/office/drawing/2014/main" id="{AFF4ED2D-1E54-73D9-5D81-2E079FFD2C03}"/>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4486346" y="5245648"/>
            <a:ext cx="902305" cy="928860"/>
          </a:xfrm>
          <a:prstGeom prst="rect">
            <a:avLst/>
          </a:prstGeom>
        </p:spPr>
      </p:pic>
      <p:pic>
        <p:nvPicPr>
          <p:cNvPr id="3" name="Picture 2" descr="tree">
            <a:extLst>
              <a:ext uri="{FF2B5EF4-FFF2-40B4-BE49-F238E27FC236}">
                <a16:creationId xmlns:a16="http://schemas.microsoft.com/office/drawing/2014/main" id="{0BFCA11E-9571-FFCA-F1BB-0786F7CF576C}"/>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5795675" y="5247084"/>
            <a:ext cx="900713" cy="928860"/>
          </a:xfrm>
          <a:prstGeom prst="rect">
            <a:avLst/>
          </a:prstGeom>
        </p:spPr>
      </p:pic>
      <p:pic>
        <p:nvPicPr>
          <p:cNvPr id="13" name="Picture 12" descr="bird">
            <a:extLst>
              <a:ext uri="{FF2B5EF4-FFF2-40B4-BE49-F238E27FC236}">
                <a16:creationId xmlns:a16="http://schemas.microsoft.com/office/drawing/2014/main" id="{FE241B86-E370-B6AD-5C05-CFFABD672FE9}"/>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6408117" y="5882185"/>
            <a:ext cx="297220" cy="226359"/>
          </a:xfrm>
          <a:prstGeom prst="rect">
            <a:avLst/>
          </a:prstGeom>
        </p:spPr>
      </p:pic>
      <p:pic>
        <p:nvPicPr>
          <p:cNvPr id="9" name="Picture 8" descr="scooter scooter logo">
            <a:extLst>
              <a:ext uri="{FF2B5EF4-FFF2-40B4-BE49-F238E27FC236}">
                <a16:creationId xmlns:a16="http://schemas.microsoft.com/office/drawing/2014/main" id="{DB00E8E9-2E79-8696-6DC3-504E1D058707}"/>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a:off x="6962593" y="5269495"/>
            <a:ext cx="797173" cy="904019"/>
          </a:xfrm>
          <a:prstGeom prst="rect">
            <a:avLst/>
          </a:prstGeom>
        </p:spPr>
      </p:pic>
      <p:sp>
        <p:nvSpPr>
          <p:cNvPr id="7" name="Rectangle 6">
            <a:extLst>
              <a:ext uri="{FF2B5EF4-FFF2-40B4-BE49-F238E27FC236}">
                <a16:creationId xmlns:a16="http://schemas.microsoft.com/office/drawing/2014/main" id="{EC19C628-B948-0D19-CC9A-4B36708989F6}"/>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01392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E3DB3B1B-62CE-00DC-15EA-AA3B6014B741}"/>
              </a:ext>
            </a:extLst>
          </p:cNvPr>
          <p:cNvSpPr>
            <a:spLocks noGrp="1"/>
          </p:cNvSpPr>
          <p:nvPr>
            <p:ph type="ctrTitle"/>
          </p:nvPr>
        </p:nvSpPr>
        <p:spPr>
          <a:xfrm>
            <a:off x="1143000" y="-692497"/>
            <a:ext cx="6858000" cy="692497"/>
          </a:xfrm>
        </p:spPr>
        <p:txBody>
          <a:bodyPr wrap="square" lIns="0" tIns="0" rIns="0" bIns="0" anchor="b">
            <a:spAutoFit/>
          </a:bodyPr>
          <a:lstStyle/>
          <a:p>
            <a:r>
              <a:rPr lang="en-GB" dirty="0"/>
              <a:t>Go for a cycle ride</a:t>
            </a:r>
          </a:p>
        </p:txBody>
      </p:sp>
      <p:sp>
        <p:nvSpPr>
          <p:cNvPr id="8" name="TextBox 7">
            <a:extLst>
              <a:ext uri="{FF2B5EF4-FFF2-40B4-BE49-F238E27FC236}">
                <a16:creationId xmlns:a16="http://schemas.microsoft.com/office/drawing/2014/main" id="{AED07BB7-DD4E-95E5-CDDE-6A3E95E0551A}"/>
              </a:ext>
            </a:extLst>
          </p:cNvPr>
          <p:cNvSpPr txBox="1"/>
          <p:nvPr/>
        </p:nvSpPr>
        <p:spPr>
          <a:xfrm>
            <a:off x="346865" y="697331"/>
            <a:ext cx="4962114" cy="800219"/>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Go for a cycle ride</a:t>
            </a:r>
          </a:p>
          <a:p>
            <a:endParaRPr lang="en-GB" dirty="0"/>
          </a:p>
        </p:txBody>
      </p:sp>
      <p:sp>
        <p:nvSpPr>
          <p:cNvPr id="4" name="object 4" descr="Modeshift supporting sustainable travel">
            <a:extLst>
              <a:ext uri="{FF2B5EF4-FFF2-40B4-BE49-F238E27FC236}">
                <a16:creationId xmlns:a16="http://schemas.microsoft.com/office/drawing/2014/main" id="{E3F41999-27EC-E47F-A4C2-52A6168FB159}"/>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2" name="Rectangle 1">
            <a:extLst>
              <a:ext uri="{FF2B5EF4-FFF2-40B4-BE49-F238E27FC236}">
                <a16:creationId xmlns:a16="http://schemas.microsoft.com/office/drawing/2014/main" id="{43CD8BE2-6F63-7A2D-C8D7-5E30AEC8A742}"/>
              </a:ext>
              <a:ext uri="{C183D7F6-B498-43B3-948B-1728B52AA6E4}">
                <adec:decorative xmlns:adec="http://schemas.microsoft.com/office/drawing/2017/decorative" val="1"/>
              </a:ext>
            </a:extLst>
          </p:cNvPr>
          <p:cNvSpPr/>
          <p:nvPr/>
        </p:nvSpPr>
        <p:spPr>
          <a:xfrm>
            <a:off x="6470796" y="3428999"/>
            <a:ext cx="2673204" cy="2745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ADA6EF-B868-7444-2B2C-81D976B6CE17}"/>
              </a:ext>
            </a:extLst>
          </p:cNvPr>
          <p:cNvSpPr txBox="1"/>
          <p:nvPr/>
        </p:nvSpPr>
        <p:spPr>
          <a:xfrm>
            <a:off x="29412" y="1759276"/>
            <a:ext cx="9030583" cy="2723823"/>
          </a:xfrm>
          <a:prstGeom prst="rect">
            <a:avLst/>
          </a:prstGeom>
          <a:noFill/>
        </p:spPr>
        <p:txBody>
          <a:bodyPr wrap="square" rtlCol="0">
            <a:spAutoFit/>
          </a:bodyPr>
          <a:lstStyle/>
          <a:p>
            <a:endParaRPr lang="en-GB" sz="1350" dirty="0"/>
          </a:p>
          <a:p>
            <a:pPr algn="ctr"/>
            <a:r>
              <a:rPr lang="en-GB" dirty="0">
                <a:solidFill>
                  <a:srgbClr val="336699"/>
                </a:solidFill>
                <a:latin typeface="Arial" panose="020B0604020202020204" pitchFamily="34" charset="0"/>
                <a:cs typeface="Arial" panose="020B0604020202020204" pitchFamily="34" charset="0"/>
              </a:rPr>
              <a:t>If it’s too far to walk and wheel, why not try a cycle ride!</a:t>
            </a:r>
          </a:p>
          <a:p>
            <a:pPr algn="ctr"/>
            <a:r>
              <a:rPr lang="en-GB" dirty="0">
                <a:solidFill>
                  <a:srgbClr val="336699"/>
                </a:solidFill>
                <a:latin typeface="Arial" panose="020B0604020202020204" pitchFamily="34" charset="0"/>
                <a:cs typeface="Arial" panose="020B0604020202020204" pitchFamily="34" charset="0"/>
              </a:rPr>
              <a:t>It gets your heart pumping and your muscles moving </a:t>
            </a:r>
          </a:p>
          <a:p>
            <a:pPr algn="ctr"/>
            <a:r>
              <a:rPr lang="en-GB" dirty="0">
                <a:solidFill>
                  <a:srgbClr val="336699"/>
                </a:solidFill>
                <a:latin typeface="Arial" panose="020B0604020202020204" pitchFamily="34" charset="0"/>
                <a:cs typeface="Arial" panose="020B0604020202020204" pitchFamily="34" charset="0"/>
              </a:rPr>
              <a:t>and is a fume free way to travel.</a:t>
            </a:r>
          </a:p>
          <a:p>
            <a:pPr algn="ctr"/>
            <a:r>
              <a:rPr lang="en-GB" dirty="0">
                <a:solidFill>
                  <a:srgbClr val="336699"/>
                </a:solidFill>
                <a:latin typeface="Arial" panose="020B0604020202020204" pitchFamily="34" charset="0"/>
                <a:cs typeface="Arial" panose="020B0604020202020204" pitchFamily="34" charset="0"/>
              </a:rPr>
              <a:t> </a:t>
            </a:r>
          </a:p>
          <a:p>
            <a:pPr marL="1008460" indent="-204788"/>
            <a:r>
              <a:rPr lang="en-GB" u="sng" dirty="0">
                <a:solidFill>
                  <a:srgbClr val="336699"/>
                </a:solidFill>
                <a:latin typeface="Arial" panose="020B0604020202020204" pitchFamily="34" charset="0"/>
                <a:cs typeface="Arial" panose="020B0604020202020204" pitchFamily="34" charset="0"/>
              </a:rPr>
              <a:t>Ways to celebrate cycling during Modeshift </a:t>
            </a:r>
            <a:r>
              <a:rPr lang="en-GB" u="sng" dirty="0" err="1">
                <a:solidFill>
                  <a:srgbClr val="336699"/>
                </a:solidFill>
                <a:latin typeface="Arial" panose="020B0604020202020204" pitchFamily="34" charset="0"/>
                <a:cs typeface="Arial" panose="020B0604020202020204" pitchFamily="34" charset="0"/>
              </a:rPr>
              <a:t>TravelWise</a:t>
            </a:r>
            <a:r>
              <a:rPr lang="en-GB" u="sng" dirty="0">
                <a:solidFill>
                  <a:srgbClr val="336699"/>
                </a:solidFill>
                <a:latin typeface="Arial" panose="020B0604020202020204" pitchFamily="34" charset="0"/>
                <a:cs typeface="Arial" panose="020B0604020202020204" pitchFamily="34" charset="0"/>
              </a:rPr>
              <a:t> week</a:t>
            </a:r>
          </a:p>
          <a:p>
            <a:pPr marL="1008460" indent="-204788">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Get ready to ride with cycle training or cycle maintenance with Dr Bike</a:t>
            </a:r>
          </a:p>
          <a:p>
            <a:pPr marL="1008460" indent="-204788">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Pledge to join at cycle challenge like </a:t>
            </a:r>
            <a:r>
              <a:rPr lang="en-GB" dirty="0">
                <a:solidFill>
                  <a:srgbClr val="336699"/>
                </a:solidFill>
                <a:latin typeface="Arial" panose="020B0604020202020204" pitchFamily="34" charset="0"/>
                <a:cs typeface="Arial" panose="020B0604020202020204" pitchFamily="34" charset="0"/>
                <a:hlinkClick r:id="rId3"/>
              </a:rPr>
              <a:t>Cycle to School </a:t>
            </a:r>
            <a:r>
              <a:rPr lang="en-GB" dirty="0">
                <a:solidFill>
                  <a:srgbClr val="336699"/>
                </a:solidFill>
                <a:latin typeface="Arial" panose="020B0604020202020204" pitchFamily="34" charset="0"/>
                <a:cs typeface="Arial" panose="020B0604020202020204" pitchFamily="34" charset="0"/>
              </a:rPr>
              <a:t>week </a:t>
            </a:r>
          </a:p>
          <a:p>
            <a:pPr marL="1008460" indent="-204788">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Go for a ride to school, the shops or any other place, or just for fun!</a:t>
            </a:r>
          </a:p>
          <a:p>
            <a:endParaRPr lang="en-GB" sz="1350" dirty="0"/>
          </a:p>
        </p:txBody>
      </p:sp>
      <p:pic>
        <p:nvPicPr>
          <p:cNvPr id="3" name="Picture 2" descr="tree">
            <a:extLst>
              <a:ext uri="{FF2B5EF4-FFF2-40B4-BE49-F238E27FC236}">
                <a16:creationId xmlns:a16="http://schemas.microsoft.com/office/drawing/2014/main" id="{0BFCA11E-9571-FFCA-F1BB-0786F7CF576C}"/>
              </a:ext>
            </a:extLst>
          </p:cNvPr>
          <p:cNvPicPr>
            <a:picLocks noChangeAspect="1"/>
          </p:cNvPicPr>
          <p:nvPr/>
        </p:nvPicPr>
        <p:blipFill>
          <a:blip r:embed="rId4"/>
          <a:stretch>
            <a:fillRect/>
          </a:stretch>
        </p:blipFill>
        <p:spPr>
          <a:xfrm>
            <a:off x="109024" y="4483100"/>
            <a:ext cx="1632143" cy="1683147"/>
          </a:xfrm>
          <a:prstGeom prst="rect">
            <a:avLst/>
          </a:prstGeom>
        </p:spPr>
      </p:pic>
      <p:pic>
        <p:nvPicPr>
          <p:cNvPr id="13" name="Picture 12">
            <a:extLst>
              <a:ext uri="{FF2B5EF4-FFF2-40B4-BE49-F238E27FC236}">
                <a16:creationId xmlns:a16="http://schemas.microsoft.com/office/drawing/2014/main" id="{FE241B86-E370-B6AD-5C05-CFFABD672FE9}"/>
              </a:ext>
              <a:ext uri="{C183D7F6-B498-43B3-948B-1728B52AA6E4}">
                <adec:decorative xmlns:adec="http://schemas.microsoft.com/office/drawing/2017/decorative" val="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flipH="1">
            <a:off x="346865" y="5883726"/>
            <a:ext cx="357562" cy="272315"/>
          </a:xfrm>
          <a:prstGeom prst="rect">
            <a:avLst/>
          </a:prstGeom>
        </p:spPr>
      </p:pic>
      <p:pic>
        <p:nvPicPr>
          <p:cNvPr id="7" name="Picture 6" descr="cycle lane">
            <a:extLst>
              <a:ext uri="{FF2B5EF4-FFF2-40B4-BE49-F238E27FC236}">
                <a16:creationId xmlns:a16="http://schemas.microsoft.com/office/drawing/2014/main" id="{2548635C-5E0B-7641-B5C6-1866C6BB153A}"/>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1595255" y="5279199"/>
            <a:ext cx="1584629" cy="887048"/>
          </a:xfrm>
          <a:prstGeom prst="rect">
            <a:avLst/>
          </a:prstGeom>
        </p:spPr>
      </p:pic>
      <p:pic>
        <p:nvPicPr>
          <p:cNvPr id="12" name="Picture 11" descr="star cyclist">
            <a:extLst>
              <a:ext uri="{FF2B5EF4-FFF2-40B4-BE49-F238E27FC236}">
                <a16:creationId xmlns:a16="http://schemas.microsoft.com/office/drawing/2014/main" id="{9CD98F7F-854F-3BAA-EF39-3C159A07C49F}"/>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flipH="1">
            <a:off x="3293591" y="5279199"/>
            <a:ext cx="795524" cy="887049"/>
          </a:xfrm>
          <a:prstGeom prst="rect">
            <a:avLst/>
          </a:prstGeom>
        </p:spPr>
      </p:pic>
      <p:pic>
        <p:nvPicPr>
          <p:cNvPr id="14" name="Picture 13" descr="star cyclist">
            <a:extLst>
              <a:ext uri="{FF2B5EF4-FFF2-40B4-BE49-F238E27FC236}">
                <a16:creationId xmlns:a16="http://schemas.microsoft.com/office/drawing/2014/main" id="{B28E9DE6-6A38-1159-A14B-D9C83DCC4EAE}"/>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b="4836"/>
          <a:stretch/>
        </p:blipFill>
        <p:spPr>
          <a:xfrm flipH="1">
            <a:off x="4202822" y="4659142"/>
            <a:ext cx="1362449" cy="1507105"/>
          </a:xfrm>
          <a:prstGeom prst="rect">
            <a:avLst/>
          </a:prstGeom>
        </p:spPr>
      </p:pic>
      <p:pic>
        <p:nvPicPr>
          <p:cNvPr id="16" name="Picture 15" descr="Star cyclist">
            <a:extLst>
              <a:ext uri="{FF2B5EF4-FFF2-40B4-BE49-F238E27FC236}">
                <a16:creationId xmlns:a16="http://schemas.microsoft.com/office/drawing/2014/main" id="{69BF5441-20CC-7D7A-5BA5-821DA6ED684A}"/>
              </a:ext>
            </a:extLst>
          </p:cNvPr>
          <p:cNvPicPr>
            <a:picLocks noChangeAspect="1"/>
          </p:cNvPicPr>
          <p:nvPr/>
        </p:nvPicPr>
        <p:blipFill rotWithShape="1">
          <a:blip r:embed="rId9" cstate="email">
            <a:extLst>
              <a:ext uri="{28A0092B-C50C-407E-A947-70E740481C1C}">
                <a14:useLocalDpi xmlns:a14="http://schemas.microsoft.com/office/drawing/2010/main"/>
              </a:ext>
            </a:extLst>
          </a:blip>
          <a:srcRect b="4246"/>
          <a:stretch/>
        </p:blipFill>
        <p:spPr>
          <a:xfrm flipH="1">
            <a:off x="5565271" y="4659141"/>
            <a:ext cx="1896252" cy="1507106"/>
          </a:xfrm>
          <a:prstGeom prst="rect">
            <a:avLst/>
          </a:prstGeom>
        </p:spPr>
      </p:pic>
      <p:sp>
        <p:nvSpPr>
          <p:cNvPr id="5" name="Rectangle 4">
            <a:extLst>
              <a:ext uri="{FF2B5EF4-FFF2-40B4-BE49-F238E27FC236}">
                <a16:creationId xmlns:a16="http://schemas.microsoft.com/office/drawing/2014/main" id="{2B066A37-9535-E0BF-E93D-1ECF86CB6F05}"/>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06280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F0BEC92-A11A-29B4-C920-E7130784BBE1}"/>
              </a:ext>
            </a:extLst>
          </p:cNvPr>
          <p:cNvSpPr>
            <a:spLocks noGrp="1"/>
          </p:cNvSpPr>
          <p:nvPr>
            <p:ph type="ctrTitle"/>
          </p:nvPr>
        </p:nvSpPr>
        <p:spPr>
          <a:xfrm>
            <a:off x="1143000" y="-692497"/>
            <a:ext cx="6858000" cy="692497"/>
          </a:xfrm>
        </p:spPr>
        <p:txBody>
          <a:bodyPr wrap="square" lIns="0" tIns="0" rIns="0" bIns="0" anchor="b">
            <a:spAutoFit/>
          </a:bodyPr>
          <a:lstStyle/>
          <a:p>
            <a:r>
              <a:rPr lang="en-GB" dirty="0"/>
              <a:t>Get a ticket to ride!</a:t>
            </a:r>
          </a:p>
        </p:txBody>
      </p:sp>
      <p:sp>
        <p:nvSpPr>
          <p:cNvPr id="7" name="TextBox 6">
            <a:extLst>
              <a:ext uri="{FF2B5EF4-FFF2-40B4-BE49-F238E27FC236}">
                <a16:creationId xmlns:a16="http://schemas.microsoft.com/office/drawing/2014/main" id="{DDEC237A-8419-1317-1553-792D87E9CD83}"/>
              </a:ext>
            </a:extLst>
          </p:cNvPr>
          <p:cNvSpPr txBox="1"/>
          <p:nvPr/>
        </p:nvSpPr>
        <p:spPr>
          <a:xfrm>
            <a:off x="409433" y="683492"/>
            <a:ext cx="4408227" cy="800219"/>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Get a ticket to ride!</a:t>
            </a:r>
          </a:p>
          <a:p>
            <a:endParaRPr lang="en-GB" dirty="0"/>
          </a:p>
        </p:txBody>
      </p:sp>
      <p:sp>
        <p:nvSpPr>
          <p:cNvPr id="3" name="object 4" descr="Modeshift supporting sustainable travel">
            <a:extLst>
              <a:ext uri="{FF2B5EF4-FFF2-40B4-BE49-F238E27FC236}">
                <a16:creationId xmlns:a16="http://schemas.microsoft.com/office/drawing/2014/main" id="{C503D332-54FE-5405-5D10-F6DFD2718BBF}"/>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2" name="Rectangle 1">
            <a:extLst>
              <a:ext uri="{FF2B5EF4-FFF2-40B4-BE49-F238E27FC236}">
                <a16:creationId xmlns:a16="http://schemas.microsoft.com/office/drawing/2014/main" id="{69D9706D-FD06-C27F-BB34-0C8E4CD37E6C}"/>
              </a:ext>
              <a:ext uri="{C183D7F6-B498-43B3-948B-1728B52AA6E4}">
                <adec:decorative xmlns:adec="http://schemas.microsoft.com/office/drawing/2017/decorative" val="1"/>
              </a:ext>
            </a:extLst>
          </p:cNvPr>
          <p:cNvSpPr/>
          <p:nvPr/>
        </p:nvSpPr>
        <p:spPr>
          <a:xfrm>
            <a:off x="6470796" y="3428999"/>
            <a:ext cx="2673204" cy="274550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ADA6EF-B868-7444-2B2C-81D976B6CE17}"/>
              </a:ext>
            </a:extLst>
          </p:cNvPr>
          <p:cNvSpPr txBox="1"/>
          <p:nvPr/>
        </p:nvSpPr>
        <p:spPr>
          <a:xfrm>
            <a:off x="328769" y="1713144"/>
            <a:ext cx="8486461" cy="3277820"/>
          </a:xfrm>
          <a:prstGeom prst="rect">
            <a:avLst/>
          </a:prstGeom>
          <a:noFill/>
        </p:spPr>
        <p:txBody>
          <a:bodyPr wrap="square" rtlCol="0">
            <a:spAutoFit/>
          </a:bodyPr>
          <a:lstStyle/>
          <a:p>
            <a:pPr algn="ctr"/>
            <a:r>
              <a:rPr lang="en-GB" dirty="0">
                <a:solidFill>
                  <a:srgbClr val="336699"/>
                </a:solidFill>
                <a:latin typeface="Arial" panose="020B0604020202020204" pitchFamily="34" charset="0"/>
                <a:cs typeface="Arial" panose="020B0604020202020204" pitchFamily="34" charset="0"/>
              </a:rPr>
              <a:t>Buses and trains can transport a lot more passengers than cars </a:t>
            </a:r>
          </a:p>
          <a:p>
            <a:pPr algn="ctr"/>
            <a:r>
              <a:rPr lang="en-GB" dirty="0">
                <a:solidFill>
                  <a:srgbClr val="336699"/>
                </a:solidFill>
                <a:latin typeface="Arial" panose="020B0604020202020204" pitchFamily="34" charset="0"/>
                <a:cs typeface="Arial" panose="020B0604020202020204" pitchFamily="34" charset="0"/>
              </a:rPr>
              <a:t>they save the hassle of finding somewhere to park </a:t>
            </a:r>
          </a:p>
          <a:p>
            <a:pPr algn="ctr"/>
            <a:r>
              <a:rPr lang="en-GB" dirty="0">
                <a:solidFill>
                  <a:srgbClr val="336699"/>
                </a:solidFill>
                <a:latin typeface="Arial" panose="020B0604020202020204" pitchFamily="34" charset="0"/>
                <a:cs typeface="Arial" panose="020B0604020202020204" pitchFamily="34" charset="0"/>
              </a:rPr>
              <a:t>and you are less likely to get stuck in a traffic jam! </a:t>
            </a:r>
          </a:p>
          <a:p>
            <a:pPr algn="ctr"/>
            <a:r>
              <a:rPr lang="en-GB" dirty="0">
                <a:solidFill>
                  <a:srgbClr val="336699"/>
                </a:solidFill>
                <a:latin typeface="Arial" panose="020B0604020202020204" pitchFamily="34" charset="0"/>
                <a:cs typeface="Arial" panose="020B0604020202020204" pitchFamily="34" charset="0"/>
              </a:rPr>
              <a:t> </a:t>
            </a:r>
          </a:p>
          <a:p>
            <a:pPr algn="ctr"/>
            <a:endParaRPr lang="en-GB" dirty="0">
              <a:solidFill>
                <a:srgbClr val="336699"/>
              </a:solidFill>
              <a:latin typeface="Arial" panose="020B0604020202020204" pitchFamily="34" charset="0"/>
              <a:cs typeface="Arial" panose="020B0604020202020204" pitchFamily="34" charset="0"/>
            </a:endParaRPr>
          </a:p>
          <a:p>
            <a:r>
              <a:rPr lang="en-GB" u="sng" dirty="0">
                <a:solidFill>
                  <a:srgbClr val="336699"/>
                </a:solidFill>
                <a:latin typeface="Arial" panose="020B0604020202020204" pitchFamily="34" charset="0"/>
                <a:cs typeface="Arial" panose="020B0604020202020204" pitchFamily="34" charset="0"/>
              </a:rPr>
              <a:t>Ways to celebrate public transport during Modeshift </a:t>
            </a:r>
            <a:r>
              <a:rPr lang="en-GB" u="sng" dirty="0" err="1">
                <a:solidFill>
                  <a:srgbClr val="336699"/>
                </a:solidFill>
                <a:latin typeface="Arial" panose="020B0604020202020204" pitchFamily="34" charset="0"/>
                <a:cs typeface="Arial" panose="020B0604020202020204" pitchFamily="34" charset="0"/>
              </a:rPr>
              <a:t>TravelWise</a:t>
            </a:r>
            <a:r>
              <a:rPr lang="en-GB" u="sng" dirty="0">
                <a:solidFill>
                  <a:srgbClr val="336699"/>
                </a:solidFill>
                <a:latin typeface="Arial" panose="020B0604020202020204" pitchFamily="34" charset="0"/>
                <a:cs typeface="Arial" panose="020B0604020202020204" pitchFamily="34" charset="0"/>
              </a:rPr>
              <a:t> week</a:t>
            </a:r>
          </a:p>
          <a:p>
            <a:pPr marL="285750" indent="-285750">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Checkout if there are any local public transport services near you and the places you travel.</a:t>
            </a:r>
          </a:p>
          <a:p>
            <a:pPr marL="285750" indent="-285750">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Lookout for any special ticket deals and go for a bus or rail ride.</a:t>
            </a:r>
          </a:p>
          <a:p>
            <a:pPr marL="285750" indent="-285750">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If the entire journey isn’t possible by public transport can you Park and Ride?</a:t>
            </a:r>
          </a:p>
          <a:p>
            <a:endParaRPr lang="en-GB" sz="1350" dirty="0">
              <a:solidFill>
                <a:srgbClr val="336699"/>
              </a:solidFill>
              <a:latin typeface="Arial" panose="020B0604020202020204" pitchFamily="34" charset="0"/>
              <a:cs typeface="Arial" panose="020B0604020202020204" pitchFamily="34" charset="0"/>
            </a:endParaRPr>
          </a:p>
          <a:p>
            <a:r>
              <a:rPr lang="en-GB" sz="1350" dirty="0">
                <a:solidFill>
                  <a:srgbClr val="336699"/>
                </a:solidFill>
                <a:latin typeface="Arial" panose="020B0604020202020204" pitchFamily="34" charset="0"/>
                <a:cs typeface="Arial" panose="020B0604020202020204" pitchFamily="34" charset="0"/>
              </a:rPr>
              <a:t> </a:t>
            </a:r>
            <a:endParaRPr lang="en-GB" sz="1350" dirty="0"/>
          </a:p>
        </p:txBody>
      </p:sp>
      <p:pic>
        <p:nvPicPr>
          <p:cNvPr id="4" name="Picture 3" descr="bus">
            <a:extLst>
              <a:ext uri="{FF2B5EF4-FFF2-40B4-BE49-F238E27FC236}">
                <a16:creationId xmlns:a16="http://schemas.microsoft.com/office/drawing/2014/main" id="{F102DEFF-1D1B-7C4A-E9E3-7D351E97EB6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377922" y="4801753"/>
            <a:ext cx="1998276" cy="1367207"/>
          </a:xfrm>
          <a:prstGeom prst="rect">
            <a:avLst/>
          </a:prstGeom>
        </p:spPr>
      </p:pic>
      <p:pic>
        <p:nvPicPr>
          <p:cNvPr id="1026" name="Picture 2" descr="Train - Free transport icons">
            <a:extLst>
              <a:ext uri="{FF2B5EF4-FFF2-40B4-BE49-F238E27FC236}">
                <a16:creationId xmlns:a16="http://schemas.microsoft.com/office/drawing/2014/main" id="{D159BE7F-BA71-D063-C6FC-5821CDC72A19}"/>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5297328" y="4631866"/>
            <a:ext cx="1926404" cy="1626531"/>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5D58076-4122-A581-AAF9-0CE4B02D6C39}"/>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88307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874F5C1-CE54-5153-66CA-351832425B91}"/>
              </a:ext>
            </a:extLst>
          </p:cNvPr>
          <p:cNvSpPr>
            <a:spLocks noGrp="1"/>
          </p:cNvSpPr>
          <p:nvPr>
            <p:ph type="ctrTitle"/>
          </p:nvPr>
        </p:nvSpPr>
        <p:spPr>
          <a:xfrm>
            <a:off x="1143000" y="-692497"/>
            <a:ext cx="6858000" cy="692497"/>
          </a:xfrm>
        </p:spPr>
        <p:txBody>
          <a:bodyPr wrap="square" lIns="0" tIns="0" rIns="0" bIns="0" anchor="b">
            <a:spAutoFit/>
          </a:bodyPr>
          <a:lstStyle/>
          <a:p>
            <a:r>
              <a:rPr lang="en-GB" dirty="0"/>
              <a:t>Share the ride</a:t>
            </a:r>
          </a:p>
        </p:txBody>
      </p:sp>
      <p:sp>
        <p:nvSpPr>
          <p:cNvPr id="5" name="TextBox 4">
            <a:extLst>
              <a:ext uri="{FF2B5EF4-FFF2-40B4-BE49-F238E27FC236}">
                <a16:creationId xmlns:a16="http://schemas.microsoft.com/office/drawing/2014/main" id="{2CBAC097-BB77-27E4-AD3F-25D58683BCE8}"/>
              </a:ext>
            </a:extLst>
          </p:cNvPr>
          <p:cNvSpPr txBox="1"/>
          <p:nvPr/>
        </p:nvSpPr>
        <p:spPr>
          <a:xfrm>
            <a:off x="450376" y="610071"/>
            <a:ext cx="4954137" cy="954107"/>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Share the ride</a:t>
            </a:r>
          </a:p>
          <a:p>
            <a:endParaRPr lang="en-GB" sz="2800" dirty="0">
              <a:solidFill>
                <a:schemeClr val="bg1"/>
              </a:solidFill>
            </a:endParaRPr>
          </a:p>
        </p:txBody>
      </p:sp>
      <p:sp>
        <p:nvSpPr>
          <p:cNvPr id="4" name="object 4" descr="Modeshift supporting sustainable travel">
            <a:extLst>
              <a:ext uri="{FF2B5EF4-FFF2-40B4-BE49-F238E27FC236}">
                <a16:creationId xmlns:a16="http://schemas.microsoft.com/office/drawing/2014/main" id="{12950EEA-FBA4-0E7E-0820-A0EDB690C2A7}"/>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2" name="Rectangle 1">
            <a:extLst>
              <a:ext uri="{FF2B5EF4-FFF2-40B4-BE49-F238E27FC236}">
                <a16:creationId xmlns:a16="http://schemas.microsoft.com/office/drawing/2014/main" id="{5D6B8BF3-5B44-B864-337E-22CEE30B21F8}"/>
              </a:ext>
              <a:ext uri="{C183D7F6-B498-43B3-948B-1728B52AA6E4}">
                <adec:decorative xmlns:adec="http://schemas.microsoft.com/office/drawing/2017/decorative" val="1"/>
              </a:ext>
            </a:extLst>
          </p:cNvPr>
          <p:cNvSpPr/>
          <p:nvPr/>
        </p:nvSpPr>
        <p:spPr>
          <a:xfrm>
            <a:off x="6616700" y="3784600"/>
            <a:ext cx="2527300" cy="23899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A1ADA6EF-B868-7444-2B2C-81D976B6CE17}"/>
              </a:ext>
            </a:extLst>
          </p:cNvPr>
          <p:cNvSpPr txBox="1"/>
          <p:nvPr/>
        </p:nvSpPr>
        <p:spPr>
          <a:xfrm>
            <a:off x="273951" y="1813447"/>
            <a:ext cx="8596098" cy="3277820"/>
          </a:xfrm>
          <a:prstGeom prst="rect">
            <a:avLst/>
          </a:prstGeom>
          <a:noFill/>
        </p:spPr>
        <p:txBody>
          <a:bodyPr wrap="square" rtlCol="0">
            <a:spAutoFit/>
          </a:bodyPr>
          <a:lstStyle/>
          <a:p>
            <a:pPr algn="ctr"/>
            <a:r>
              <a:rPr lang="en-GB" dirty="0">
                <a:solidFill>
                  <a:srgbClr val="336699"/>
                </a:solidFill>
                <a:latin typeface="Arial" panose="020B0604020202020204" pitchFamily="34" charset="0"/>
                <a:cs typeface="Arial" panose="020B0604020202020204" pitchFamily="34" charset="0"/>
              </a:rPr>
              <a:t>Reducing the number of cars on the road can help make the air cleaner, </a:t>
            </a:r>
          </a:p>
          <a:p>
            <a:pPr algn="ctr"/>
            <a:r>
              <a:rPr lang="en-GB" dirty="0">
                <a:solidFill>
                  <a:srgbClr val="336699"/>
                </a:solidFill>
                <a:latin typeface="Arial" panose="020B0604020202020204" pitchFamily="34" charset="0"/>
                <a:cs typeface="Arial" panose="020B0604020202020204" pitchFamily="34" charset="0"/>
              </a:rPr>
              <a:t>reduce carbon emissions </a:t>
            </a:r>
          </a:p>
          <a:p>
            <a:pPr algn="ctr"/>
            <a:r>
              <a:rPr lang="en-GB" dirty="0">
                <a:solidFill>
                  <a:srgbClr val="336699"/>
                </a:solidFill>
                <a:latin typeface="Arial" panose="020B0604020202020204" pitchFamily="34" charset="0"/>
                <a:cs typeface="Arial" panose="020B0604020202020204" pitchFamily="34" charset="0"/>
              </a:rPr>
              <a:t>and make it easier for walkers, wheelers and cyclists.</a:t>
            </a:r>
          </a:p>
          <a:p>
            <a:pPr algn="ctr"/>
            <a:r>
              <a:rPr lang="en-GB" dirty="0">
                <a:solidFill>
                  <a:srgbClr val="336699"/>
                </a:solidFill>
                <a:latin typeface="Arial" panose="020B0604020202020204" pitchFamily="34" charset="0"/>
                <a:cs typeface="Arial" panose="020B0604020202020204" pitchFamily="34" charset="0"/>
              </a:rPr>
              <a:t> </a:t>
            </a:r>
          </a:p>
          <a:p>
            <a:r>
              <a:rPr lang="en-GB" i="1" u="sng" dirty="0">
                <a:solidFill>
                  <a:srgbClr val="336699"/>
                </a:solidFill>
                <a:latin typeface="Arial" panose="020B0604020202020204" pitchFamily="34" charset="0"/>
                <a:cs typeface="Arial" panose="020B0604020202020204" pitchFamily="34" charset="0"/>
              </a:rPr>
              <a:t>Ways to celebrate greener and cleaner roads during Modeshift </a:t>
            </a:r>
            <a:r>
              <a:rPr lang="en-GB" i="1" u="sng" dirty="0" err="1">
                <a:solidFill>
                  <a:srgbClr val="336699"/>
                </a:solidFill>
                <a:latin typeface="Arial" panose="020B0604020202020204" pitchFamily="34" charset="0"/>
                <a:cs typeface="Arial" panose="020B0604020202020204" pitchFamily="34" charset="0"/>
              </a:rPr>
              <a:t>TravelWise</a:t>
            </a:r>
            <a:r>
              <a:rPr lang="en-GB" i="1" u="sng" dirty="0">
                <a:solidFill>
                  <a:srgbClr val="336699"/>
                </a:solidFill>
                <a:latin typeface="Arial" panose="020B0604020202020204" pitchFamily="34" charset="0"/>
                <a:cs typeface="Arial" panose="020B0604020202020204" pitchFamily="34" charset="0"/>
              </a:rPr>
              <a:t> week</a:t>
            </a:r>
          </a:p>
          <a:p>
            <a:pPr marL="214313" indent="-214313">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If travelling by car is the only option and you are travelling in the same direction as someone else can you give them a lift and car share?</a:t>
            </a:r>
          </a:p>
          <a:p>
            <a:pPr marL="214313" indent="-214313">
              <a:buFont typeface="Arial" panose="020B0604020202020204" pitchFamily="34" charset="0"/>
              <a:buChar char="•"/>
            </a:pPr>
            <a:endParaRPr lang="en-GB" dirty="0">
              <a:solidFill>
                <a:srgbClr val="336699"/>
              </a:solidFill>
              <a:latin typeface="Arial" panose="020B0604020202020204" pitchFamily="34" charset="0"/>
              <a:cs typeface="Arial" panose="020B0604020202020204" pitchFamily="34" charset="0"/>
            </a:endParaRPr>
          </a:p>
          <a:p>
            <a:pPr marL="214313" indent="-214313">
              <a:buFont typeface="Arial" panose="020B0604020202020204" pitchFamily="34" charset="0"/>
              <a:buChar char="•"/>
            </a:pPr>
            <a:r>
              <a:rPr lang="en-GB" dirty="0">
                <a:solidFill>
                  <a:srgbClr val="336699"/>
                </a:solidFill>
                <a:latin typeface="Arial" panose="020B0604020202020204" pitchFamily="34" charset="0"/>
                <a:cs typeface="Arial" panose="020B0604020202020204" pitchFamily="34" charset="0"/>
              </a:rPr>
              <a:t>Can you help create a fume free zone by switching off your engine or leave the car  further away and Park and Stride, roll, glide or ride?</a:t>
            </a:r>
          </a:p>
          <a:p>
            <a:endParaRPr lang="en-GB" sz="1350" dirty="0">
              <a:solidFill>
                <a:srgbClr val="336699"/>
              </a:solidFill>
              <a:latin typeface="Arial" panose="020B0604020202020204" pitchFamily="34" charset="0"/>
              <a:cs typeface="Arial" panose="020B0604020202020204" pitchFamily="34" charset="0"/>
            </a:endParaRPr>
          </a:p>
          <a:p>
            <a:r>
              <a:rPr lang="en-GB" sz="1350" dirty="0">
                <a:solidFill>
                  <a:srgbClr val="336699"/>
                </a:solidFill>
                <a:latin typeface="Arial" panose="020B0604020202020204" pitchFamily="34" charset="0"/>
                <a:cs typeface="Arial" panose="020B0604020202020204" pitchFamily="34" charset="0"/>
              </a:rPr>
              <a:t> </a:t>
            </a:r>
            <a:endParaRPr lang="en-GB" sz="1350" dirty="0"/>
          </a:p>
        </p:txBody>
      </p:sp>
      <p:pic>
        <p:nvPicPr>
          <p:cNvPr id="3" name="Picture 2" descr="car share">
            <a:extLst>
              <a:ext uri="{FF2B5EF4-FFF2-40B4-BE49-F238E27FC236}">
                <a16:creationId xmlns:a16="http://schemas.microsoft.com/office/drawing/2014/main" id="{BA0152BC-6106-E0B5-8576-9B82EF4BDC7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43026" y="5022376"/>
            <a:ext cx="1291709" cy="1104858"/>
          </a:xfrm>
          <a:prstGeom prst="rect">
            <a:avLst/>
          </a:prstGeom>
        </p:spPr>
      </p:pic>
      <p:pic>
        <p:nvPicPr>
          <p:cNvPr id="1026" name="Picture 2" descr="Park Sign Icon Parking Blue Symbol ...">
            <a:extLst>
              <a:ext uri="{FF2B5EF4-FFF2-40B4-BE49-F238E27FC236}">
                <a16:creationId xmlns:a16="http://schemas.microsoft.com/office/drawing/2014/main" id="{27B1FD9A-48E0-C76C-4E7B-9F7F44D0D3E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2589308" y="5022376"/>
            <a:ext cx="1356905" cy="115213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STARS active travel logos">
            <a:extLst>
              <a:ext uri="{FF2B5EF4-FFF2-40B4-BE49-F238E27FC236}">
                <a16:creationId xmlns:a16="http://schemas.microsoft.com/office/drawing/2014/main" id="{74EA4FBE-2ABE-AAA6-DD6A-BF77E3DAB0BB}"/>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3946213" y="5340536"/>
            <a:ext cx="5088150" cy="776790"/>
          </a:xfrm>
          <a:prstGeom prst="rect">
            <a:avLst/>
          </a:prstGeom>
        </p:spPr>
      </p:pic>
      <p:sp>
        <p:nvSpPr>
          <p:cNvPr id="8" name="Rectangle 7">
            <a:extLst>
              <a:ext uri="{FF2B5EF4-FFF2-40B4-BE49-F238E27FC236}">
                <a16:creationId xmlns:a16="http://schemas.microsoft.com/office/drawing/2014/main" id="{E67C198F-0A40-D990-6D7E-1C3F74B3CD91}"/>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217696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A3807752-75C0-66EB-FBDD-FD957AA722CF}"/>
              </a:ext>
            </a:extLst>
          </p:cNvPr>
          <p:cNvSpPr>
            <a:spLocks noGrp="1"/>
          </p:cNvSpPr>
          <p:nvPr>
            <p:ph type="ctrTitle"/>
          </p:nvPr>
        </p:nvSpPr>
        <p:spPr>
          <a:xfrm>
            <a:off x="1143000" y="-1384995"/>
            <a:ext cx="6858000" cy="1384995"/>
          </a:xfrm>
        </p:spPr>
        <p:txBody>
          <a:bodyPr wrap="square" lIns="0" tIns="0" rIns="0" bIns="0" anchor="b">
            <a:spAutoFit/>
          </a:bodyPr>
          <a:lstStyle/>
          <a:p>
            <a:r>
              <a:rPr lang="en-GB" dirty="0"/>
              <a:t>Organise a walk, wheel, ride day</a:t>
            </a:r>
          </a:p>
        </p:txBody>
      </p:sp>
      <p:sp>
        <p:nvSpPr>
          <p:cNvPr id="5" name="TextBox 4">
            <a:extLst>
              <a:ext uri="{FF2B5EF4-FFF2-40B4-BE49-F238E27FC236}">
                <a16:creationId xmlns:a16="http://schemas.microsoft.com/office/drawing/2014/main" id="{E2C402CC-94C6-9FF0-A849-EB645CB8DD79}"/>
              </a:ext>
            </a:extLst>
          </p:cNvPr>
          <p:cNvSpPr txBox="1"/>
          <p:nvPr/>
        </p:nvSpPr>
        <p:spPr>
          <a:xfrm>
            <a:off x="202720" y="599603"/>
            <a:ext cx="5667202" cy="954107"/>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If you can only do one thing </a:t>
            </a:r>
          </a:p>
          <a:p>
            <a:endParaRPr lang="en-GB" sz="2800" dirty="0"/>
          </a:p>
        </p:txBody>
      </p:sp>
      <p:sp>
        <p:nvSpPr>
          <p:cNvPr id="4" name="object 4" descr="Modeshift supporting sustainable travel">
            <a:extLst>
              <a:ext uri="{FF2B5EF4-FFF2-40B4-BE49-F238E27FC236}">
                <a16:creationId xmlns:a16="http://schemas.microsoft.com/office/drawing/2014/main" id="{E922F69E-DE64-3A48-7C76-F40AC09BCAC0}"/>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7" name="Rectangle 6">
            <a:extLst>
              <a:ext uri="{FF2B5EF4-FFF2-40B4-BE49-F238E27FC236}">
                <a16:creationId xmlns:a16="http://schemas.microsoft.com/office/drawing/2014/main" id="{2A393587-08D2-73C1-4F41-A57FDAFB0D69}"/>
              </a:ext>
              <a:ext uri="{C183D7F6-B498-43B3-948B-1728B52AA6E4}">
                <adec:decorative xmlns:adec="http://schemas.microsoft.com/office/drawing/2017/decorative" val="1"/>
              </a:ext>
            </a:extLst>
          </p:cNvPr>
          <p:cNvSpPr/>
          <p:nvPr/>
        </p:nvSpPr>
        <p:spPr>
          <a:xfrm>
            <a:off x="6223379" y="3429000"/>
            <a:ext cx="2810984" cy="26442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4CABD49-27C1-9606-B067-96F2A90029FC}"/>
              </a:ext>
            </a:extLst>
          </p:cNvPr>
          <p:cNvSpPr txBox="1"/>
          <p:nvPr/>
        </p:nvSpPr>
        <p:spPr>
          <a:xfrm>
            <a:off x="597505" y="1923444"/>
            <a:ext cx="7678721" cy="2677656"/>
          </a:xfrm>
          <a:prstGeom prst="rect">
            <a:avLst/>
          </a:prstGeom>
          <a:noFill/>
        </p:spPr>
        <p:txBody>
          <a:bodyPr wrap="square">
            <a:spAutoFit/>
          </a:bodyPr>
          <a:lstStyle/>
          <a:p>
            <a:pPr algn="ctr"/>
            <a:r>
              <a:rPr lang="en-GB" sz="2800" b="1" dirty="0">
                <a:solidFill>
                  <a:srgbClr val="336699"/>
                </a:solidFill>
                <a:latin typeface="Arial" panose="020B0604020202020204" pitchFamily="34" charset="0"/>
                <a:cs typeface="Arial" panose="020B0604020202020204" pitchFamily="34" charset="0"/>
              </a:rPr>
              <a:t>combine everything together for a </a:t>
            </a:r>
          </a:p>
          <a:p>
            <a:pPr algn="ctr"/>
            <a:endParaRPr lang="en-GB" sz="2800" b="1" dirty="0">
              <a:solidFill>
                <a:srgbClr val="336699"/>
              </a:solidFill>
              <a:latin typeface="Arial" panose="020B0604020202020204" pitchFamily="34" charset="0"/>
              <a:cs typeface="Arial" panose="020B0604020202020204" pitchFamily="34" charset="0"/>
            </a:endParaRPr>
          </a:p>
          <a:p>
            <a:pPr algn="ctr"/>
            <a:endParaRPr lang="en-GB" sz="2800" b="1" dirty="0">
              <a:solidFill>
                <a:srgbClr val="336699"/>
              </a:solidFill>
              <a:latin typeface="Arial" panose="020B0604020202020204" pitchFamily="34" charset="0"/>
              <a:cs typeface="Arial" panose="020B0604020202020204" pitchFamily="34" charset="0"/>
            </a:endParaRPr>
          </a:p>
          <a:p>
            <a:pPr algn="ctr"/>
            <a:endParaRPr lang="en-GB" sz="2800" b="1" dirty="0">
              <a:solidFill>
                <a:srgbClr val="336699"/>
              </a:solidFill>
              <a:latin typeface="Arial" panose="020B0604020202020204" pitchFamily="34" charset="0"/>
              <a:cs typeface="Arial" panose="020B0604020202020204" pitchFamily="34" charset="0"/>
            </a:endParaRPr>
          </a:p>
          <a:p>
            <a:pPr algn="ctr"/>
            <a:r>
              <a:rPr lang="en-GB" sz="2800" b="1" dirty="0">
                <a:solidFill>
                  <a:srgbClr val="336699"/>
                </a:solidFill>
                <a:latin typeface="Arial" panose="020B0604020202020204" pitchFamily="34" charset="0"/>
                <a:cs typeface="Arial" panose="020B0604020202020204" pitchFamily="34" charset="0"/>
              </a:rPr>
              <a:t>Walk, Wheel and Ride Day </a:t>
            </a:r>
          </a:p>
          <a:p>
            <a:pPr algn="ctr"/>
            <a:r>
              <a:rPr lang="en-GB" sz="2800" b="1" dirty="0">
                <a:solidFill>
                  <a:srgbClr val="336699"/>
                </a:solidFill>
                <a:latin typeface="Arial" panose="020B0604020202020204" pitchFamily="34" charset="0"/>
                <a:cs typeface="Arial" panose="020B0604020202020204" pitchFamily="34" charset="0"/>
              </a:rPr>
              <a:t>on any day of the week 16-20th September </a:t>
            </a:r>
          </a:p>
        </p:txBody>
      </p:sp>
      <p:pic>
        <p:nvPicPr>
          <p:cNvPr id="3" name="Picture 2" descr="Travel Wise Week">
            <a:extLst>
              <a:ext uri="{FF2B5EF4-FFF2-40B4-BE49-F238E27FC236}">
                <a16:creationId xmlns:a16="http://schemas.microsoft.com/office/drawing/2014/main" id="{6760946F-6273-D566-4A8F-BDEE6F2B429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650351" y="2357241"/>
            <a:ext cx="3843298" cy="1178038"/>
          </a:xfrm>
          <a:prstGeom prst="rect">
            <a:avLst/>
          </a:prstGeom>
        </p:spPr>
      </p:pic>
      <p:sp>
        <p:nvSpPr>
          <p:cNvPr id="9" name="Rectangle 8">
            <a:extLst>
              <a:ext uri="{FF2B5EF4-FFF2-40B4-BE49-F238E27FC236}">
                <a16:creationId xmlns:a16="http://schemas.microsoft.com/office/drawing/2014/main" id="{0481FA08-7C3B-E717-868F-BA098D0E0B5F}"/>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Travelwise week icons">
            <a:extLst>
              <a:ext uri="{FF2B5EF4-FFF2-40B4-BE49-F238E27FC236}">
                <a16:creationId xmlns:a16="http://schemas.microsoft.com/office/drawing/2014/main" id="{F67DEA0F-55FD-590E-E6AA-2ED8302E056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02720" y="5042834"/>
            <a:ext cx="8639473" cy="1131675"/>
          </a:xfrm>
          <a:prstGeom prst="rect">
            <a:avLst/>
          </a:prstGeom>
        </p:spPr>
      </p:pic>
    </p:spTree>
    <p:extLst>
      <p:ext uri="{BB962C8B-B14F-4D97-AF65-F5344CB8AC3E}">
        <p14:creationId xmlns:p14="http://schemas.microsoft.com/office/powerpoint/2010/main" val="1647989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8EDAA44-C0EC-A130-8277-54AEF2E8B2FB}"/>
              </a:ext>
            </a:extLst>
          </p:cNvPr>
          <p:cNvSpPr>
            <a:spLocks noGrp="1"/>
          </p:cNvSpPr>
          <p:nvPr>
            <p:ph type="ctrTitle"/>
          </p:nvPr>
        </p:nvSpPr>
        <p:spPr>
          <a:xfrm>
            <a:off x="1143000" y="-692497"/>
            <a:ext cx="6858000" cy="692497"/>
          </a:xfrm>
        </p:spPr>
        <p:txBody>
          <a:bodyPr wrap="square" lIns="0" tIns="0" rIns="0" bIns="0" anchor="b">
            <a:spAutoFit/>
          </a:bodyPr>
          <a:lstStyle/>
          <a:p>
            <a:r>
              <a:rPr lang="en-GB" dirty="0"/>
              <a:t>Design a mascot</a:t>
            </a:r>
          </a:p>
        </p:txBody>
      </p:sp>
      <p:sp>
        <p:nvSpPr>
          <p:cNvPr id="5" name="TextBox 4">
            <a:extLst>
              <a:ext uri="{FF2B5EF4-FFF2-40B4-BE49-F238E27FC236}">
                <a16:creationId xmlns:a16="http://schemas.microsoft.com/office/drawing/2014/main" id="{B9288FFF-BC4B-6ACA-9D39-06E3EDB8B5E9}"/>
              </a:ext>
            </a:extLst>
          </p:cNvPr>
          <p:cNvSpPr txBox="1"/>
          <p:nvPr/>
        </p:nvSpPr>
        <p:spPr>
          <a:xfrm>
            <a:off x="202719" y="712270"/>
            <a:ext cx="5802295" cy="954107"/>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If you can only do one thing </a:t>
            </a:r>
          </a:p>
          <a:p>
            <a:endParaRPr lang="en-GB" sz="2800" dirty="0"/>
          </a:p>
        </p:txBody>
      </p:sp>
      <p:sp>
        <p:nvSpPr>
          <p:cNvPr id="4" name="object 4" descr="Modeshift supporting sustainable travel">
            <a:extLst>
              <a:ext uri="{FF2B5EF4-FFF2-40B4-BE49-F238E27FC236}">
                <a16:creationId xmlns:a16="http://schemas.microsoft.com/office/drawing/2014/main" id="{E922F69E-DE64-3A48-7C76-F40AC09BCAC0}"/>
              </a:ext>
            </a:extLst>
          </p:cNvPr>
          <p:cNvSpPr/>
          <p:nvPr/>
        </p:nvSpPr>
        <p:spPr>
          <a:xfrm>
            <a:off x="5869922" y="599603"/>
            <a:ext cx="3164441" cy="577647"/>
          </a:xfrm>
          <a:prstGeom prst="rect">
            <a:avLst/>
          </a:prstGeom>
          <a:blipFill>
            <a:blip r:embed="rId2" cstate="email">
              <a:extLst>
                <a:ext uri="{28A0092B-C50C-407E-A947-70E740481C1C}">
                  <a14:useLocalDpi xmlns:a14="http://schemas.microsoft.com/office/drawing/2010/main"/>
                </a:ext>
              </a:extLst>
            </a:blip>
            <a:stretch>
              <a:fillRect/>
            </a:stretch>
          </a:blipFill>
        </p:spPr>
        <p:txBody>
          <a:bodyPr wrap="square" lIns="0" tIns="0" rIns="0" bIns="0" rtlCol="0"/>
          <a:lstStyle/>
          <a:p>
            <a:pPr defTabSz="685800"/>
            <a:endParaRPr sz="1350">
              <a:solidFill>
                <a:prstClr val="black"/>
              </a:solidFill>
              <a:latin typeface="Calibri"/>
            </a:endParaRPr>
          </a:p>
        </p:txBody>
      </p:sp>
      <p:sp>
        <p:nvSpPr>
          <p:cNvPr id="6" name="TextBox 5">
            <a:extLst>
              <a:ext uri="{FF2B5EF4-FFF2-40B4-BE49-F238E27FC236}">
                <a16:creationId xmlns:a16="http://schemas.microsoft.com/office/drawing/2014/main" id="{C4CABD49-27C1-9606-B067-96F2A90029FC}"/>
              </a:ext>
            </a:extLst>
          </p:cNvPr>
          <p:cNvSpPr txBox="1"/>
          <p:nvPr/>
        </p:nvSpPr>
        <p:spPr>
          <a:xfrm>
            <a:off x="1163472" y="1867845"/>
            <a:ext cx="7090011" cy="2677656"/>
          </a:xfrm>
          <a:prstGeom prst="rect">
            <a:avLst/>
          </a:prstGeom>
          <a:noFill/>
        </p:spPr>
        <p:txBody>
          <a:bodyPr wrap="square">
            <a:spAutoFit/>
          </a:bodyPr>
          <a:lstStyle/>
          <a:p>
            <a:pPr algn="ctr"/>
            <a:r>
              <a:rPr lang="en-GB" sz="2800" b="1" dirty="0">
                <a:solidFill>
                  <a:srgbClr val="336699"/>
                </a:solidFill>
                <a:latin typeface="Arial" panose="020B0604020202020204" pitchFamily="34" charset="0"/>
                <a:cs typeface="Arial" panose="020B0604020202020204" pitchFamily="34" charset="0"/>
              </a:rPr>
              <a:t>design a </a:t>
            </a:r>
          </a:p>
          <a:p>
            <a:pPr algn="ctr"/>
            <a:endParaRPr lang="en-GB" sz="2800" b="1" dirty="0">
              <a:solidFill>
                <a:srgbClr val="336699"/>
              </a:solidFill>
              <a:latin typeface="Arial" panose="020B0604020202020204" pitchFamily="34" charset="0"/>
              <a:cs typeface="Arial" panose="020B0604020202020204" pitchFamily="34" charset="0"/>
            </a:endParaRPr>
          </a:p>
          <a:p>
            <a:pPr algn="ctr"/>
            <a:endParaRPr lang="en-GB" sz="2800" b="1" dirty="0">
              <a:solidFill>
                <a:srgbClr val="336699"/>
              </a:solidFill>
              <a:latin typeface="Arial" panose="020B0604020202020204" pitchFamily="34" charset="0"/>
              <a:cs typeface="Arial" panose="020B0604020202020204" pitchFamily="34" charset="0"/>
            </a:endParaRPr>
          </a:p>
          <a:p>
            <a:pPr algn="ctr"/>
            <a:endParaRPr lang="en-GB" sz="2800" b="1" dirty="0">
              <a:solidFill>
                <a:srgbClr val="336699"/>
              </a:solidFill>
              <a:latin typeface="Arial" panose="020B0604020202020204" pitchFamily="34" charset="0"/>
              <a:cs typeface="Arial" panose="020B0604020202020204" pitchFamily="34" charset="0"/>
            </a:endParaRPr>
          </a:p>
          <a:p>
            <a:pPr algn="ctr"/>
            <a:endParaRPr lang="en-GB" sz="2800" b="1" dirty="0">
              <a:solidFill>
                <a:srgbClr val="336699"/>
              </a:solidFill>
              <a:latin typeface="Arial" panose="020B0604020202020204" pitchFamily="34" charset="0"/>
              <a:cs typeface="Arial" panose="020B0604020202020204" pitchFamily="34" charset="0"/>
            </a:endParaRPr>
          </a:p>
          <a:p>
            <a:pPr algn="ctr"/>
            <a:r>
              <a:rPr lang="en-GB" sz="2800" b="1" dirty="0">
                <a:solidFill>
                  <a:srgbClr val="336699"/>
                </a:solidFill>
                <a:latin typeface="Arial" panose="020B0604020202020204" pitchFamily="34" charset="0"/>
                <a:cs typeface="Arial" panose="020B0604020202020204" pitchFamily="34" charset="0"/>
              </a:rPr>
              <a:t>mascot</a:t>
            </a:r>
          </a:p>
        </p:txBody>
      </p:sp>
      <p:pic>
        <p:nvPicPr>
          <p:cNvPr id="3" name="Picture 2" descr="Travel Wise week">
            <a:extLst>
              <a:ext uri="{FF2B5EF4-FFF2-40B4-BE49-F238E27FC236}">
                <a16:creationId xmlns:a16="http://schemas.microsoft.com/office/drawing/2014/main" id="{6760946F-6273-D566-4A8F-BDEE6F2B4294}"/>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650351" y="2617654"/>
            <a:ext cx="3843298" cy="1178038"/>
          </a:xfrm>
          <a:prstGeom prst="rect">
            <a:avLst/>
          </a:prstGeom>
        </p:spPr>
      </p:pic>
      <p:sp>
        <p:nvSpPr>
          <p:cNvPr id="7" name="Rectangle 6">
            <a:extLst>
              <a:ext uri="{FF2B5EF4-FFF2-40B4-BE49-F238E27FC236}">
                <a16:creationId xmlns:a16="http://schemas.microsoft.com/office/drawing/2014/main" id="{2A393587-08D2-73C1-4F41-A57FDAFB0D69}"/>
              </a:ext>
              <a:ext uri="{C183D7F6-B498-43B3-948B-1728B52AA6E4}">
                <adec:decorative xmlns:adec="http://schemas.microsoft.com/office/drawing/2017/decorative" val="1"/>
              </a:ext>
            </a:extLst>
          </p:cNvPr>
          <p:cNvSpPr/>
          <p:nvPr/>
        </p:nvSpPr>
        <p:spPr>
          <a:xfrm>
            <a:off x="6223379" y="3429000"/>
            <a:ext cx="2810984" cy="26442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Travelwise Week icons">
            <a:extLst>
              <a:ext uri="{FF2B5EF4-FFF2-40B4-BE49-F238E27FC236}">
                <a16:creationId xmlns:a16="http://schemas.microsoft.com/office/drawing/2014/main" id="{F67DEA0F-55FD-590E-E6AA-2ED8302E0563}"/>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02720" y="5042834"/>
            <a:ext cx="8639473" cy="1131675"/>
          </a:xfrm>
          <a:prstGeom prst="rect">
            <a:avLst/>
          </a:prstGeom>
        </p:spPr>
      </p:pic>
      <p:sp>
        <p:nvSpPr>
          <p:cNvPr id="9" name="Rectangle 8">
            <a:extLst>
              <a:ext uri="{FF2B5EF4-FFF2-40B4-BE49-F238E27FC236}">
                <a16:creationId xmlns:a16="http://schemas.microsoft.com/office/drawing/2014/main" id="{0481FA08-7C3B-E717-868F-BA098D0E0B5F}"/>
              </a:ext>
              <a:ext uri="{C183D7F6-B498-43B3-948B-1728B52AA6E4}">
                <adec:decorative xmlns:adec="http://schemas.microsoft.com/office/drawing/2017/decorative" val="1"/>
              </a:ext>
            </a:extLst>
          </p:cNvPr>
          <p:cNvSpPr/>
          <p:nvPr/>
        </p:nvSpPr>
        <p:spPr>
          <a:xfrm>
            <a:off x="3889612" y="6619164"/>
            <a:ext cx="1310185" cy="2388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26432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5A8B2-2945-3231-E3DC-3E578ADDF18A}"/>
              </a:ext>
            </a:extLst>
          </p:cNvPr>
          <p:cNvSpPr>
            <a:spLocks noGrp="1"/>
          </p:cNvSpPr>
          <p:nvPr>
            <p:ph type="ctrTitle"/>
          </p:nvPr>
        </p:nvSpPr>
        <p:spPr>
          <a:xfrm>
            <a:off x="1143000" y="-692497"/>
            <a:ext cx="6858000" cy="692497"/>
          </a:xfrm>
        </p:spPr>
        <p:txBody>
          <a:bodyPr wrap="square" lIns="0" tIns="0" rIns="0" bIns="0" anchor="b">
            <a:spAutoFit/>
          </a:bodyPr>
          <a:lstStyle/>
          <a:p>
            <a:r>
              <a:rPr lang="en-GB" dirty="0"/>
              <a:t>What is a mascot?</a:t>
            </a:r>
          </a:p>
        </p:txBody>
      </p:sp>
      <p:sp>
        <p:nvSpPr>
          <p:cNvPr id="8" name="TextBox 7">
            <a:extLst>
              <a:ext uri="{FF2B5EF4-FFF2-40B4-BE49-F238E27FC236}">
                <a16:creationId xmlns:a16="http://schemas.microsoft.com/office/drawing/2014/main" id="{A6330AF6-1094-E506-0777-E6DE2DEFBE0B}"/>
              </a:ext>
            </a:extLst>
          </p:cNvPr>
          <p:cNvSpPr txBox="1"/>
          <p:nvPr/>
        </p:nvSpPr>
        <p:spPr>
          <a:xfrm>
            <a:off x="415641" y="692764"/>
            <a:ext cx="6880860" cy="523220"/>
          </a:xfrm>
          <a:prstGeom prst="rect">
            <a:avLst/>
          </a:prstGeom>
          <a:noFill/>
        </p:spPr>
        <p:txBody>
          <a:bodyPr wrap="square" rtlCol="0">
            <a:spAutoFit/>
          </a:bodyPr>
          <a:lstStyle/>
          <a:p>
            <a:r>
              <a:rPr lang="en-GB" sz="2800" b="1" dirty="0">
                <a:solidFill>
                  <a:schemeClr val="bg1"/>
                </a:solidFill>
                <a:latin typeface="Arial" panose="020B0604020202020204" pitchFamily="34" charset="0"/>
                <a:cs typeface="Arial" panose="020B0604020202020204" pitchFamily="34" charset="0"/>
              </a:rPr>
              <a:t>What is a mascot?</a:t>
            </a:r>
          </a:p>
        </p:txBody>
      </p:sp>
      <p:sp>
        <p:nvSpPr>
          <p:cNvPr id="7" name="TextBox 6">
            <a:extLst>
              <a:ext uri="{FF2B5EF4-FFF2-40B4-BE49-F238E27FC236}">
                <a16:creationId xmlns:a16="http://schemas.microsoft.com/office/drawing/2014/main" id="{FE8AF631-365B-00B7-789B-13947D88DB67}"/>
              </a:ext>
            </a:extLst>
          </p:cNvPr>
          <p:cNvSpPr txBox="1"/>
          <p:nvPr/>
        </p:nvSpPr>
        <p:spPr>
          <a:xfrm>
            <a:off x="279778" y="1740517"/>
            <a:ext cx="8584442" cy="646331"/>
          </a:xfrm>
          <a:prstGeom prst="rect">
            <a:avLst/>
          </a:prstGeom>
          <a:noFill/>
        </p:spPr>
        <p:txBody>
          <a:bodyPr wrap="square">
            <a:spAutoFit/>
          </a:bodyPr>
          <a:lstStyle/>
          <a:p>
            <a:r>
              <a:rPr lang="en-GB" dirty="0">
                <a:solidFill>
                  <a:srgbClr val="336699"/>
                </a:solidFill>
                <a:latin typeface="Arial" panose="020B0604020202020204" pitchFamily="34" charset="0"/>
                <a:cs typeface="Arial" panose="020B0604020202020204" pitchFamily="34" charset="0"/>
              </a:rPr>
              <a:t>A mascot is any human, animal, or object thought to bring luck, or anything can be used to represent a group like a sports team, a school, a company or a product.</a:t>
            </a:r>
          </a:p>
        </p:txBody>
      </p:sp>
      <p:sp>
        <p:nvSpPr>
          <p:cNvPr id="5" name="TextBox 4">
            <a:extLst>
              <a:ext uri="{FF2B5EF4-FFF2-40B4-BE49-F238E27FC236}">
                <a16:creationId xmlns:a16="http://schemas.microsoft.com/office/drawing/2014/main" id="{56FF4C70-EAE7-2964-BBD4-31AA7F705485}"/>
              </a:ext>
            </a:extLst>
          </p:cNvPr>
          <p:cNvSpPr txBox="1"/>
          <p:nvPr/>
        </p:nvSpPr>
        <p:spPr>
          <a:xfrm>
            <a:off x="150125" y="2565913"/>
            <a:ext cx="8843749" cy="369332"/>
          </a:xfrm>
          <a:prstGeom prst="rect">
            <a:avLst/>
          </a:prstGeom>
          <a:noFill/>
        </p:spPr>
        <p:txBody>
          <a:bodyPr wrap="square">
            <a:spAutoFit/>
          </a:bodyPr>
          <a:lstStyle/>
          <a:p>
            <a:r>
              <a:rPr lang="en-GB" dirty="0">
                <a:solidFill>
                  <a:srgbClr val="336699"/>
                </a:solidFill>
                <a:latin typeface="Arial" panose="020B0604020202020204" pitchFamily="34" charset="0"/>
              </a:rPr>
              <a:t>The word 'mascot’ comes from the French word '</a:t>
            </a:r>
            <a:r>
              <a:rPr lang="en-GB" dirty="0" err="1">
                <a:solidFill>
                  <a:srgbClr val="336699"/>
                </a:solidFill>
                <a:latin typeface="Arial" panose="020B0604020202020204" pitchFamily="34" charset="0"/>
              </a:rPr>
              <a:t>mascotte</a:t>
            </a:r>
            <a:r>
              <a:rPr lang="en-GB" dirty="0">
                <a:solidFill>
                  <a:srgbClr val="336699"/>
                </a:solidFill>
                <a:latin typeface="Arial" panose="020B0604020202020204" pitchFamily="34" charset="0"/>
              </a:rPr>
              <a:t>' which means lucky charm.</a:t>
            </a:r>
            <a:endParaRPr lang="en-GB" dirty="0">
              <a:solidFill>
                <a:srgbClr val="336699"/>
              </a:solidFill>
            </a:endParaRPr>
          </a:p>
        </p:txBody>
      </p:sp>
      <p:sp>
        <p:nvSpPr>
          <p:cNvPr id="3" name="Rectangle 2">
            <a:extLst>
              <a:ext uri="{FF2B5EF4-FFF2-40B4-BE49-F238E27FC236}">
                <a16:creationId xmlns:a16="http://schemas.microsoft.com/office/drawing/2014/main" id="{A06B56E2-24F9-D33B-B3F5-3F38E4594DC9}"/>
              </a:ext>
              <a:ext uri="{C183D7F6-B498-43B3-948B-1728B52AA6E4}">
                <adec:decorative xmlns:adec="http://schemas.microsoft.com/office/drawing/2017/decorative" val="1"/>
              </a:ext>
            </a:extLst>
          </p:cNvPr>
          <p:cNvSpPr/>
          <p:nvPr/>
        </p:nvSpPr>
        <p:spPr>
          <a:xfrm>
            <a:off x="3493827" y="6646460"/>
            <a:ext cx="1937982" cy="30008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08F40B9C-15B2-605D-6D4E-D63E00368E10}"/>
              </a:ext>
              <a:ext uri="{C183D7F6-B498-43B3-948B-1728B52AA6E4}">
                <adec:decorative xmlns:adec="http://schemas.microsoft.com/office/drawing/2017/decorative" val="1"/>
              </a:ext>
            </a:extLst>
          </p:cNvPr>
          <p:cNvSpPr/>
          <p:nvPr/>
        </p:nvSpPr>
        <p:spPr>
          <a:xfrm>
            <a:off x="5964072" y="3429000"/>
            <a:ext cx="3029803" cy="267468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A group of people in mascot clothing">
            <a:extLst>
              <a:ext uri="{FF2B5EF4-FFF2-40B4-BE49-F238E27FC236}">
                <a16:creationId xmlns:a16="http://schemas.microsoft.com/office/drawing/2014/main" id="{76F34602-A4A8-CF7C-8758-61995DC634A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326951" y="3210698"/>
            <a:ext cx="6271734" cy="2229950"/>
          </a:xfrm>
          <a:prstGeom prst="rect">
            <a:avLst/>
          </a:prstGeom>
        </p:spPr>
      </p:pic>
      <p:sp>
        <p:nvSpPr>
          <p:cNvPr id="11" name="TextBox 10">
            <a:extLst>
              <a:ext uri="{FF2B5EF4-FFF2-40B4-BE49-F238E27FC236}">
                <a16:creationId xmlns:a16="http://schemas.microsoft.com/office/drawing/2014/main" id="{715E2E32-0946-15BE-E732-03658A6E488C}"/>
              </a:ext>
            </a:extLst>
          </p:cNvPr>
          <p:cNvSpPr txBox="1"/>
          <p:nvPr/>
        </p:nvSpPr>
        <p:spPr>
          <a:xfrm>
            <a:off x="2084605" y="5658950"/>
            <a:ext cx="4756425" cy="369332"/>
          </a:xfrm>
          <a:prstGeom prst="rect">
            <a:avLst/>
          </a:prstGeom>
          <a:noFill/>
        </p:spPr>
        <p:txBody>
          <a:bodyPr wrap="square" rtlCol="0">
            <a:spAutoFit/>
          </a:bodyPr>
          <a:lstStyle/>
          <a:p>
            <a:pPr algn="ctr"/>
            <a:r>
              <a:rPr lang="en-GB" dirty="0">
                <a:solidFill>
                  <a:srgbClr val="336699"/>
                </a:solidFill>
                <a:latin typeface="Arial" panose="020B0604020202020204" pitchFamily="34" charset="0"/>
                <a:cs typeface="Arial" panose="020B0604020202020204" pitchFamily="34" charset="0"/>
              </a:rPr>
              <a:t>Do you recognise any of these mascots?</a:t>
            </a:r>
          </a:p>
        </p:txBody>
      </p:sp>
    </p:spTree>
    <p:extLst>
      <p:ext uri="{BB962C8B-B14F-4D97-AF65-F5344CB8AC3E}">
        <p14:creationId xmlns:p14="http://schemas.microsoft.com/office/powerpoint/2010/main" val="383236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11" grpId="0"/>
    </p:bld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fc3b066-9c8e-4845-ac2a-94f48f6036b2">
      <Terms xmlns="http://schemas.microsoft.com/office/infopath/2007/PartnerControls"/>
    </lcf76f155ced4ddcb4097134ff3c332f>
    <TaxCatchAll xmlns="4851d00c-72aa-4af0-a959-9cabcf2102f6" xsi:nil="true"/>
    <SharedWithUsers xmlns="4851d00c-72aa-4af0-a959-9cabcf2102f6">
      <UserInfo>
        <DisplayName>Ross Butcher</DisplayName>
        <AccountId>13</AccountId>
        <AccountType/>
      </UserInfo>
      <UserInfo>
        <DisplayName>Sarah Fay</DisplayName>
        <AccountId>70</AccountId>
        <AccountType/>
      </UserInfo>
      <UserInfo>
        <DisplayName>Sue O'Brien</DisplayName>
        <AccountId>99</AccountId>
        <AccountType/>
      </UserInfo>
      <UserInfo>
        <DisplayName>Nick Butler</DisplayName>
        <AccountId>12</AccountId>
        <AccountType/>
      </UserInfo>
      <UserInfo>
        <DisplayName>Tracy Barker</DisplayName>
        <AccountId>286</AccountId>
        <AccountType/>
      </UserInfo>
      <UserInfo>
        <DisplayName>Cheryl Ford Lyddon</DisplayName>
        <AccountId>130</AccountId>
        <AccountType/>
      </UserInfo>
      <UserInfo>
        <DisplayName>Tom Murray</DisplayName>
        <AccountId>137</AccountId>
        <AccountType/>
      </UserInfo>
      <UserInfo>
        <DisplayName>Gail Parkes</DisplayName>
        <AccountId>68</AccountId>
        <AccountType/>
      </UserInfo>
      <UserInfo>
        <DisplayName>Paul Hamilton</DisplayName>
        <AccountId>444</AccountId>
        <AccountType/>
      </UserInfo>
      <UserInfo>
        <DisplayName>Samantha Woodhead</DisplayName>
        <AccountId>157</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00D0E3DC03CB545A024FD647288DD2A" ma:contentTypeVersion="18" ma:contentTypeDescription="Create a new document." ma:contentTypeScope="" ma:versionID="e2d07e735e7aa1367ce9fe66db686061">
  <xsd:schema xmlns:xsd="http://www.w3.org/2001/XMLSchema" xmlns:xs="http://www.w3.org/2001/XMLSchema" xmlns:p="http://schemas.microsoft.com/office/2006/metadata/properties" xmlns:ns2="ffc3b066-9c8e-4845-ac2a-94f48f6036b2" xmlns:ns3="4851d00c-72aa-4af0-a959-9cabcf2102f6" targetNamespace="http://schemas.microsoft.com/office/2006/metadata/properties" ma:root="true" ma:fieldsID="c19ad8574e06e4694b242942a90e81dd" ns2:_="" ns3:_="">
    <xsd:import namespace="ffc3b066-9c8e-4845-ac2a-94f48f6036b2"/>
    <xsd:import namespace="4851d00c-72aa-4af0-a959-9cabcf2102f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c3b066-9c8e-4845-ac2a-94f48f6036b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482b3a-7790-4b7a-b4fc-b7fa76ab7ce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851d00c-72aa-4af0-a959-9cabcf2102f6"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149c37e-27b2-419f-b530-926a04078abd}" ma:internalName="TaxCatchAll" ma:showField="CatchAllData" ma:web="4851d00c-72aa-4af0-a959-9cabcf2102f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808EA8-F746-4D97-9D58-8D9044A49713}">
  <ds:schemaRefs>
    <ds:schemaRef ds:uri="http://purl.org/dc/elements/1.1/"/>
    <ds:schemaRef ds:uri="http://schemas.microsoft.com/office/2006/documentManagement/types"/>
    <ds:schemaRef ds:uri="http://schemas.microsoft.com/office/2006/metadata/properties"/>
    <ds:schemaRef ds:uri="http://purl.org/dc/terms/"/>
    <ds:schemaRef ds:uri="4851d00c-72aa-4af0-a959-9cabcf2102f6"/>
    <ds:schemaRef ds:uri="http://purl.org/dc/dcmitype/"/>
    <ds:schemaRef ds:uri="http://schemas.openxmlformats.org/package/2006/metadata/core-properties"/>
    <ds:schemaRef ds:uri="ffc3b066-9c8e-4845-ac2a-94f48f6036b2"/>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BF7AF900-B9AB-446B-8043-78A436467C5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c3b066-9c8e-4845-ac2a-94f48f6036b2"/>
    <ds:schemaRef ds:uri="4851d00c-72aa-4af0-a959-9cabcf2102f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E85121-B0DC-4D2E-A826-FD5846AF3D3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17946</TotalTime>
  <Words>1589</Words>
  <Application>Microsoft Office PowerPoint</Application>
  <PresentationFormat>On-screen Show (4:3)</PresentationFormat>
  <Paragraphs>196</Paragraphs>
  <Slides>17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2_Office Theme</vt:lpstr>
      <vt:lpstr>Modeshift TravelWise Week</vt:lpstr>
      <vt:lpstr>Join in</vt:lpstr>
      <vt:lpstr>Go for a walk or wheel</vt:lpstr>
      <vt:lpstr>Go for a cycle ride</vt:lpstr>
      <vt:lpstr>Get a ticket to ride!</vt:lpstr>
      <vt:lpstr>Share the ride</vt:lpstr>
      <vt:lpstr>Organise a walk, wheel, ride day</vt:lpstr>
      <vt:lpstr>Design a mascot</vt:lpstr>
      <vt:lpstr>What is a mascot?</vt:lpstr>
      <vt:lpstr>Meet some other travel mascots</vt:lpstr>
      <vt:lpstr>Meet the Team Modeshift STARS mascots</vt:lpstr>
      <vt:lpstr>Think of words to describe mascots</vt:lpstr>
      <vt:lpstr>Activity ideas 1 &amp; 2</vt:lpstr>
      <vt:lpstr>Activity ideas with the Team Modeshift STARS mascots activity 3 and 4</vt:lpstr>
      <vt:lpstr>Activity ideas with the Team Modeshift STARS mascots 5</vt:lpstr>
      <vt:lpstr>How to join in with Modeshift TravelWise Week  Pledge and register at https://modeshift.org.uk/travelwise-week/  Tell us who you are and where you are from and how you plan to take part  Share your pledge and Modeshift TravelWise Week activities with us on social media with #TravelWiseWeek #TravelWisely #WalkWheelRide  You can also Complete initiatives towards your Modeshift STARS accreditation  Record as STARS Education initiative  – PR28 – Participation in Modeshift TravelWise Week Plus any other initiatives you undertaken   You can also enter the national Modeshift TravelWise Week awards   </vt:lpstr>
      <vt:lpstr>We look forward to you joining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join in with Modeshift TravelWise Week</dc:title>
  <dc:creator>Derbyshire County Council</dc:creator>
  <cp:lastModifiedBy>Joshua Rice (Childrens Services)</cp:lastModifiedBy>
  <cp:revision>166</cp:revision>
  <dcterms:created xsi:type="dcterms:W3CDTF">2019-04-24T13:26:59Z</dcterms:created>
  <dcterms:modified xsi:type="dcterms:W3CDTF">2024-07-12T15:58:49Z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0x010100500D0E3DC03CB545A024FD647288DD2A</vt:lpwstr>
  </property>
  <property fmtid="{D5CDD505-2E9C-101B-9397-08002B2CF9AE}" pid="3" name="MediaServiceImageTags">
    <vt:lpwstr/>
  </property>
  <property fmtid="{D5CDD505-2E9C-101B-9397-08002B2CF9AE}" pid="4" name="MSIP_Label_768904da-5dbb-4716-9521-7a682c6e8720_Enabled">
    <vt:lpwstr>true</vt:lpwstr>
  </property>
  <property fmtid="{D5CDD505-2E9C-101B-9397-08002B2CF9AE}" pid="5" name="MSIP_Label_768904da-5dbb-4716-9521-7a682c6e8720_SetDate">
    <vt:lpwstr>2024-06-19T12:42:50Z</vt:lpwstr>
  </property>
  <property fmtid="{D5CDD505-2E9C-101B-9397-08002B2CF9AE}" pid="6" name="MSIP_Label_768904da-5dbb-4716-9521-7a682c6e8720_Method">
    <vt:lpwstr>Standard</vt:lpwstr>
  </property>
  <property fmtid="{D5CDD505-2E9C-101B-9397-08002B2CF9AE}" pid="7" name="MSIP_Label_768904da-5dbb-4716-9521-7a682c6e8720_Name">
    <vt:lpwstr>DCC Controlled</vt:lpwstr>
  </property>
  <property fmtid="{D5CDD505-2E9C-101B-9397-08002B2CF9AE}" pid="8" name="MSIP_Label_768904da-5dbb-4716-9521-7a682c6e8720_SiteId">
    <vt:lpwstr>429a8eb3-3210-4e1a-aaa2-6ccde0ddabc5</vt:lpwstr>
  </property>
  <property fmtid="{D5CDD505-2E9C-101B-9397-08002B2CF9AE}" pid="9" name="MSIP_Label_768904da-5dbb-4716-9521-7a682c6e8720_ActionId">
    <vt:lpwstr>d934ad4c-8176-4256-90a6-1c2a08d6355d</vt:lpwstr>
  </property>
  <property fmtid="{D5CDD505-2E9C-101B-9397-08002B2CF9AE}" pid="10" name="MSIP_Label_768904da-5dbb-4716-9521-7a682c6e8720_ContentBits">
    <vt:lpwstr>2</vt:lpwstr>
  </property>
  <property fmtid="{D5CDD505-2E9C-101B-9397-08002B2CF9AE}" pid="11" name="ClassificationContentMarkingFooterLocations">
    <vt:lpwstr>1_Office Theme:5\2_Office Theme:8</vt:lpwstr>
  </property>
  <property fmtid="{D5CDD505-2E9C-101B-9397-08002B2CF9AE}" pid="12" name="ClassificationContentMarkingFooterText">
    <vt:lpwstr>CONTROLLED</vt:lpwstr>
  </property>
</Properties>
</file>