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58" r:id="rId5"/>
    <p:sldId id="264" r:id="rId6"/>
    <p:sldId id="265" r:id="rId7"/>
    <p:sldId id="259" r:id="rId8"/>
    <p:sldId id="262" r:id="rId9"/>
    <p:sldId id="261" r:id="rId10"/>
    <p:sldId id="263" r:id="rId11"/>
    <p:sldId id="260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9900"/>
    <a:srgbClr val="3366CC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73" autoAdjust="0"/>
    <p:restoredTop sz="86134" autoAdjust="0"/>
  </p:normalViewPr>
  <p:slideViewPr>
    <p:cSldViewPr snapToGrid="0">
      <p:cViewPr varScale="1">
        <p:scale>
          <a:sx n="98" d="100"/>
          <a:sy n="98" d="100"/>
        </p:scale>
        <p:origin x="348" y="-17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1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C8972C-6580-45D0-A189-2C3A5C58ECB6}" type="datetimeFigureOut">
              <a:rPr lang="en-GB" smtClean="0"/>
              <a:t>30/04/2024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033DAA-9D62-41E3-9902-1F108A0D5B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7756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033DAA-9D62-41E3-9902-1F108A0D5B7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03278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033DAA-9D62-41E3-9902-1F108A0D5B7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034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033DAA-9D62-41E3-9902-1F108A0D5B7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04074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033DAA-9D62-41E3-9902-1F108A0D5B7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94127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033DAA-9D62-41E3-9902-1F108A0D5B7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7082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22090-BD7C-462A-FECF-18D81D0DDF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99783B-1246-417E-8CB5-BF19885AF9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8293B6-052F-780D-FC17-D5F61F889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30/04/2024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42F120-550D-72BC-48C0-144A49D5B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Public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FC542-6AC5-D554-230A-BF0FA056E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70B2-A84E-4A95-B1BB-BF2058774C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3866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5E39F-120B-D2BC-50DE-F334E41DA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F3D259-4F54-04E2-EA5F-D5D3864901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08F108-49AB-CDDC-AAD8-336CBD431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30/04/2024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650B7F-7643-5EF2-7D88-5E0B68B42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Public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624FC8-D50D-F71A-BDE2-64F7C37F8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70B2-A84E-4A95-B1BB-BF2058774C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7821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69A55D-CB5C-9841-E802-E47D5F3C11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379731-3B06-D26A-F4B0-994D89CCD6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43EBDC-E14E-F16A-36D2-AFD3352D1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30/04/2024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DEED8F-E1DD-8D82-8DDF-9F0277DFC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Public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407D7C-F2DA-7187-707B-7F3ED1DCA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70B2-A84E-4A95-B1BB-BF2058774C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3331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1489E-642D-8E91-6564-25A4A010D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81ABA8-85BD-AD98-2321-9B4EA55FCA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67520E-2AD7-7A1B-4FA8-D92FD8EC5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30/04/2024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950B6-3646-4B1A-7083-957F749AB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Public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EC8E3A-9BD0-7681-FDCC-08BF50F54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70B2-A84E-4A95-B1BB-BF2058774C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0608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DC09B-809D-C1AB-8393-C9D3D4558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5B0E73-4085-11FC-79BB-711553F01D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56DF35-E42F-D838-2E38-B10FA83A4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30/04/2024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D310B3-A0F9-48A8-A2CA-67CAF902D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Public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5BEDC2-8BBF-926A-6047-8310FD345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70B2-A84E-4A95-B1BB-BF2058774C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4915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EC10E-925C-EC90-7536-CA98CEE3D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9DB016-777B-697E-7840-F915A9EBAA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4E1985-0FEA-A7D2-0949-884628A557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F0D6C7-437A-3AB5-4F72-5D3BF9297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30/04/2024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3114F4-3D66-F9BC-9051-8C48067BF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Public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EC5B36-A952-4AC6-61D0-5F20FC74B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70B2-A84E-4A95-B1BB-BF2058774C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996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CD67A-E5EE-88B9-2293-9283F1914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E5CAFD-A8DB-E8C2-525E-6B42AC0E29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EEAA42-BCC3-3383-5723-536DEC8204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B2BD91-7EED-6DE9-CBC5-47A9D88CDC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3DE6E1-1289-32CA-4A30-ABF345F220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CF630F-A11E-8E65-C00C-2A12721BE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30/04/2024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42FF14-C224-1C51-322B-5741C8A66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Public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586CD5-D9E9-9511-919D-10943080A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70B2-A84E-4A95-B1BB-BF2058774C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201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C3A3C-3AD1-0D5B-5D98-064D3D6F4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8743DB-BA00-3EC7-12D0-DD923006F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30/04/2024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A5E979-91A2-536A-5132-C98736D3A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Public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1A235C-A247-B6D0-8A65-5E444B68D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70B2-A84E-4A95-B1BB-BF2058774C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409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9FE1D9-CE43-AD6E-4ABC-73A53B4A5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30/04/2024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802B3B-12DB-6828-92C8-3FC79476B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Public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80B458-9A1E-5DB8-439C-56772B7D0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70B2-A84E-4A95-B1BB-BF2058774C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0413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539FF-6A74-4A2D-73D7-5962B1509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6A96EA-0489-0C77-3FE7-8C70E05923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5A53D6-0CB7-E491-8578-E5763D9B45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68AC54-DDE4-C757-4CBF-03DFF4D12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30/04/2024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6D576A-99FB-90A8-3ED7-CEF6103E5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Public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DE497B-F02E-AA26-868C-FE16AF415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70B2-A84E-4A95-B1BB-BF2058774C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5123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B2131-9773-B29B-F86B-D458D8B73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FB8521-C222-CE7D-E91B-624BA80F40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0E978F-7E69-F9C3-2C8C-BD85ABBDDE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7550C0-5E1B-E139-A8A2-35D61DC63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30/04/2024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02C6CA-4189-868E-E8BB-3DC8344C8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Public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E12537-41DF-CE2B-393B-3140356C5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70B2-A84E-4A95-B1BB-BF2058774C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959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B187EE-F563-B8BF-3804-035834598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0F5353-7287-4C97-CD05-A78ED16CD6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11ABD2-FA33-B8BA-9949-681C6BE612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30/04/2024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81A241-A453-75A9-546E-B9CAC24B6D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Public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E913BB-F3FF-0126-28ED-FA7B4DEAE4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070B2-A84E-4A95-B1BB-BF2058774C53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92A04D-C5A3-A86B-EA29-B630B503E32C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911025" y="6705600"/>
            <a:ext cx="398462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204706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3.jpeg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Relationship Id="rId9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letsgozero.org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think.gov.uk/resource/tales-of-the-road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hyperlink" Target="https://derbyandderbyshireemotionalhealthandwellbeing.uk/smilers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een road sign explaining ways to Travel Smart and the SMILERS owls above it">
            <a:extLst>
              <a:ext uri="{FF2B5EF4-FFF2-40B4-BE49-F238E27FC236}">
                <a16:creationId xmlns:a16="http://schemas.microsoft.com/office/drawing/2014/main" id="{84167043-373E-CFFB-9253-DD47D5ACE1E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6473"/>
            <a:ext cx="12192000" cy="6990945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AF83B1FA-4FAD-8811-584E-45BB62549B7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35000" y="5637009"/>
            <a:ext cx="912633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000" dirty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</a:t>
            </a:r>
            <a:r>
              <a:rPr lang="en-GB" sz="2400" i="0" kern="1200" baseline="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Follow the </a:t>
            </a:r>
            <a:r>
              <a:rPr lang="en-GB" sz="2400" b="1" i="0" kern="1200" baseline="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SMILERS</a:t>
            </a:r>
            <a:r>
              <a:rPr lang="en-GB" sz="2400" i="0" kern="1200" baseline="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ways of</a:t>
            </a:r>
            <a:r>
              <a:rPr lang="en-GB" sz="2400" dirty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GB" sz="2400" i="0" kern="1200" baseline="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making</a:t>
            </a:r>
            <a:br>
              <a:rPr lang="en-GB" sz="2400" i="0" kern="1200" baseline="0" dirty="0"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GB" sz="2400" i="0" kern="1200" baseline="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active and environmentally friendly Travel Smart school journeys </a:t>
            </a:r>
            <a:br>
              <a:rPr lang="en-GB" sz="2400" i="0" kern="1200" baseline="0" dirty="0"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GB" sz="2400" i="0" kern="1200" baseline="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boost your wellbeing,</a:t>
            </a:r>
            <a:r>
              <a:rPr lang="en-GB" sz="2400" dirty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</a:t>
            </a:r>
            <a:endParaRPr lang="en-GB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i="0" kern="1200" baseline="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support your community and help the planet!</a:t>
            </a:r>
            <a:r>
              <a:rPr lang="en-GB" sz="2400" dirty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</a:t>
            </a:r>
            <a:endParaRPr lang="en-GB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8C756B-185C-4802-AFCA-85FD2BA5BAEF}"/>
              </a:ext>
            </a:extLst>
          </p:cNvPr>
          <p:cNvSpPr txBox="1"/>
          <p:nvPr/>
        </p:nvSpPr>
        <p:spPr>
          <a:xfrm>
            <a:off x="467634" y="0"/>
            <a:ext cx="10306706" cy="553998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3000" dirty="0">
                <a:solidFill>
                  <a:srgbClr val="008000"/>
                </a:solidFill>
                <a:latin typeface="Arial Rounded MT Bold"/>
                <a:cs typeface="Calibri"/>
              </a:rPr>
              <a:t>Join us for Travel Smart week 20th –24th May 2024</a:t>
            </a:r>
            <a:endParaRPr lang="en-GB" sz="3000" dirty="0">
              <a:solidFill>
                <a:srgbClr val="008000"/>
              </a:solidFill>
              <a:latin typeface="Arial Rounded MT Bold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41DC97-FD7D-B9D6-EDEE-AF69C877C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59347"/>
            <a:ext cx="4114800" cy="365125"/>
          </a:xfrm>
        </p:spPr>
        <p:txBody>
          <a:bodyPr/>
          <a:lstStyle/>
          <a:p>
            <a:r>
              <a:rPr lang="en-GB" dirty="0"/>
              <a:t>Public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916257-F6D1-E3F3-7691-BAA8DABB6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30/04/2024</a:t>
            </a:r>
          </a:p>
        </p:txBody>
      </p:sp>
    </p:spTree>
    <p:extLst>
      <p:ext uri="{BB962C8B-B14F-4D97-AF65-F5344CB8AC3E}">
        <p14:creationId xmlns:p14="http://schemas.microsoft.com/office/powerpoint/2010/main" val="1270798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1FD03D7-7C8B-F317-4B66-45D64355B420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dirty="0"/>
              <a:t>Well done</a:t>
            </a:r>
          </a:p>
        </p:txBody>
      </p:sp>
      <p:pic>
        <p:nvPicPr>
          <p:cNvPr id="5" name="Picture 4" descr="A green sign with text and owls on it&#10;&#10;">
            <a:extLst>
              <a:ext uri="{FF2B5EF4-FFF2-40B4-BE49-F238E27FC236}">
                <a16:creationId xmlns:a16="http://schemas.microsoft.com/office/drawing/2014/main" id="{022D4275-3A77-22EF-E9DE-A7E75B094A8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50303" y="-119664"/>
            <a:ext cx="12735068" cy="73023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CE24E57-E68E-E3B6-6C0C-2CEF5D9B4317}"/>
              </a:ext>
            </a:extLst>
          </p:cNvPr>
          <p:cNvSpPr txBox="1"/>
          <p:nvPr/>
        </p:nvSpPr>
        <p:spPr>
          <a:xfrm>
            <a:off x="0" y="5691413"/>
            <a:ext cx="972312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2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making active and environmentally friendly Travel Smart school journeys to boost your wellbeing, support your community and help the planet! </a:t>
            </a:r>
            <a:endParaRPr lang="en-GB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7DE1FA7-F0C0-6AD6-0998-AB0BFB648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858000"/>
            <a:ext cx="4114800" cy="365125"/>
          </a:xfrm>
        </p:spPr>
        <p:txBody>
          <a:bodyPr/>
          <a:lstStyle/>
          <a:p>
            <a:r>
              <a:rPr lang="en-GB" dirty="0"/>
              <a:t>Public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67BA29-E008-9B08-42D8-728D5938C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30/04/2024</a:t>
            </a:r>
          </a:p>
        </p:txBody>
      </p:sp>
    </p:spTree>
    <p:extLst>
      <p:ext uri="{BB962C8B-B14F-4D97-AF65-F5344CB8AC3E}">
        <p14:creationId xmlns:p14="http://schemas.microsoft.com/office/powerpoint/2010/main" val="4229761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colourful owls on a branch">
            <a:extLst>
              <a:ext uri="{FF2B5EF4-FFF2-40B4-BE49-F238E27FC236}">
                <a16:creationId xmlns:a16="http://schemas.microsoft.com/office/drawing/2014/main" id="{AF40F6D1-4037-D53D-FEAA-701BA4714C2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0260" y="0"/>
            <a:ext cx="12307613" cy="6965181"/>
          </a:xfrm>
          <a:prstGeom prst="rect">
            <a:avLst/>
          </a:prstGeom>
        </p:spPr>
      </p:pic>
      <p:grpSp>
        <p:nvGrpSpPr>
          <p:cNvPr id="11" name="Group 10" descr="support">
            <a:extLst>
              <a:ext uri="{FF2B5EF4-FFF2-40B4-BE49-F238E27FC236}">
                <a16:creationId xmlns:a16="http://schemas.microsoft.com/office/drawing/2014/main" id="{EB796CD8-6766-90DE-2D28-3699232C646A}"/>
              </a:ext>
            </a:extLst>
          </p:cNvPr>
          <p:cNvGrpSpPr/>
          <p:nvPr/>
        </p:nvGrpSpPr>
        <p:grpSpPr>
          <a:xfrm>
            <a:off x="9951720" y="1282766"/>
            <a:ext cx="2123440" cy="906550"/>
            <a:chOff x="411480" y="1401573"/>
            <a:chExt cx="2123440" cy="906550"/>
          </a:xfrm>
        </p:grpSpPr>
        <p:sp>
          <p:nvSpPr>
            <p:cNvPr id="6" name="Speech Bubble: Rectangle with Corners Rounded 5">
              <a:extLst>
                <a:ext uri="{FF2B5EF4-FFF2-40B4-BE49-F238E27FC236}">
                  <a16:creationId xmlns:a16="http://schemas.microsoft.com/office/drawing/2014/main" id="{251BE97A-5AB4-C3D3-B8F7-52991849D116}"/>
                </a:ext>
              </a:extLst>
            </p:cNvPr>
            <p:cNvSpPr/>
            <p:nvPr/>
          </p:nvSpPr>
          <p:spPr>
            <a:xfrm>
              <a:off x="411480" y="1401573"/>
              <a:ext cx="2123440" cy="906550"/>
            </a:xfrm>
            <a:prstGeom prst="wedgeRoundRectCallout">
              <a:avLst>
                <a:gd name="adj1" fmla="val -39972"/>
                <a:gd name="adj2" fmla="val 93887"/>
                <a:gd name="adj3" fmla="val 16667"/>
              </a:avLst>
            </a:prstGeom>
            <a:solidFill>
              <a:schemeClr val="bg1"/>
            </a:solidFill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extBox 7" descr="support">
              <a:extLst>
                <a:ext uri="{FF2B5EF4-FFF2-40B4-BE49-F238E27FC236}">
                  <a16:creationId xmlns:a16="http://schemas.microsoft.com/office/drawing/2014/main" id="{FC4D5B81-B406-53B4-AF62-D09D0696EEB3}"/>
                </a:ext>
              </a:extLst>
            </p:cNvPr>
            <p:cNvSpPr txBox="1"/>
            <p:nvPr/>
          </p:nvSpPr>
          <p:spPr>
            <a:xfrm>
              <a:off x="507386" y="1624014"/>
              <a:ext cx="189992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rgbClr val="7030A0"/>
                  </a:solidFill>
                  <a:latin typeface="Arial Rounded MT Bold" panose="020F0704030504030204" pitchFamily="34" charset="0"/>
                </a:rPr>
                <a:t>Support</a:t>
              </a:r>
            </a:p>
          </p:txBody>
        </p:sp>
      </p:grpSp>
      <p:grpSp>
        <p:nvGrpSpPr>
          <p:cNvPr id="25" name="Group 24" descr="Move">
            <a:extLst>
              <a:ext uri="{FF2B5EF4-FFF2-40B4-BE49-F238E27FC236}">
                <a16:creationId xmlns:a16="http://schemas.microsoft.com/office/drawing/2014/main" id="{967B24E6-D9E4-6D2A-BBAE-BD7ECCD8DF2D}"/>
              </a:ext>
            </a:extLst>
          </p:cNvPr>
          <p:cNvGrpSpPr/>
          <p:nvPr/>
        </p:nvGrpSpPr>
        <p:grpSpPr>
          <a:xfrm>
            <a:off x="914400" y="4806757"/>
            <a:ext cx="2001520" cy="906550"/>
            <a:chOff x="914400" y="4806757"/>
            <a:chExt cx="2001520" cy="906550"/>
          </a:xfrm>
        </p:grpSpPr>
        <p:sp>
          <p:nvSpPr>
            <p:cNvPr id="9" name="Speech Bubble: Rectangle with Corners Rounded 8">
              <a:extLst>
                <a:ext uri="{FF2B5EF4-FFF2-40B4-BE49-F238E27FC236}">
                  <a16:creationId xmlns:a16="http://schemas.microsoft.com/office/drawing/2014/main" id="{F925402C-E3DF-1AC2-8647-DEA7EC61301E}"/>
                </a:ext>
              </a:extLst>
            </p:cNvPr>
            <p:cNvSpPr/>
            <p:nvPr/>
          </p:nvSpPr>
          <p:spPr>
            <a:xfrm>
              <a:off x="914400" y="4806757"/>
              <a:ext cx="2001520" cy="906550"/>
            </a:xfrm>
            <a:prstGeom prst="wedgeRoundRectCallout">
              <a:avLst>
                <a:gd name="adj1" fmla="val 33654"/>
                <a:gd name="adj2" fmla="val -130260"/>
                <a:gd name="adj3" fmla="val 16667"/>
              </a:avLst>
            </a:prstGeom>
            <a:solidFill>
              <a:schemeClr val="bg1"/>
            </a:solidFill>
            <a:ln w="28575"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TextBox 9" descr="move">
              <a:extLst>
                <a:ext uri="{FF2B5EF4-FFF2-40B4-BE49-F238E27FC236}">
                  <a16:creationId xmlns:a16="http://schemas.microsoft.com/office/drawing/2014/main" id="{3024113D-8FC7-A616-1169-307506105ACA}"/>
                </a:ext>
              </a:extLst>
            </p:cNvPr>
            <p:cNvSpPr txBox="1"/>
            <p:nvPr/>
          </p:nvSpPr>
          <p:spPr>
            <a:xfrm>
              <a:off x="949960" y="4994762"/>
              <a:ext cx="18999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rgbClr val="6600CC"/>
                  </a:solidFill>
                  <a:latin typeface="Arial Rounded MT Bold" panose="020F0704030504030204" pitchFamily="34" charset="0"/>
                </a:rPr>
                <a:t>Move</a:t>
              </a:r>
            </a:p>
          </p:txBody>
        </p:sp>
      </p:grpSp>
      <p:grpSp>
        <p:nvGrpSpPr>
          <p:cNvPr id="24" name="Group 23" descr="interest">
            <a:extLst>
              <a:ext uri="{FF2B5EF4-FFF2-40B4-BE49-F238E27FC236}">
                <a16:creationId xmlns:a16="http://schemas.microsoft.com/office/drawing/2014/main" id="{2728D1AE-0612-C483-43F3-E22DE5C5ED74}"/>
              </a:ext>
            </a:extLst>
          </p:cNvPr>
          <p:cNvGrpSpPr/>
          <p:nvPr/>
        </p:nvGrpSpPr>
        <p:grpSpPr>
          <a:xfrm>
            <a:off x="2921000" y="1396096"/>
            <a:ext cx="2123440" cy="906550"/>
            <a:chOff x="2921000" y="1396096"/>
            <a:chExt cx="2123440" cy="906550"/>
          </a:xfrm>
        </p:grpSpPr>
        <p:sp>
          <p:nvSpPr>
            <p:cNvPr id="14" name="Speech Bubble: Rectangle with Corners Rounded 13">
              <a:extLst>
                <a:ext uri="{FF2B5EF4-FFF2-40B4-BE49-F238E27FC236}">
                  <a16:creationId xmlns:a16="http://schemas.microsoft.com/office/drawing/2014/main" id="{54819532-DE4B-86E1-123D-585DFC1F04A5}"/>
                </a:ext>
              </a:extLst>
            </p:cNvPr>
            <p:cNvSpPr/>
            <p:nvPr/>
          </p:nvSpPr>
          <p:spPr>
            <a:xfrm>
              <a:off x="2921000" y="1396096"/>
              <a:ext cx="2123440" cy="906550"/>
            </a:xfrm>
            <a:prstGeom prst="wedgeRoundRectCallout">
              <a:avLst>
                <a:gd name="adj1" fmla="val -259"/>
                <a:gd name="adj2" fmla="val 93887"/>
                <a:gd name="adj3" fmla="val 16667"/>
              </a:avLst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TextBox 14" descr="interest">
              <a:extLst>
                <a:ext uri="{FF2B5EF4-FFF2-40B4-BE49-F238E27FC236}">
                  <a16:creationId xmlns:a16="http://schemas.microsoft.com/office/drawing/2014/main" id="{4E46555F-6926-05E9-B94E-A66EF056786C}"/>
                </a:ext>
              </a:extLst>
            </p:cNvPr>
            <p:cNvSpPr txBox="1"/>
            <p:nvPr/>
          </p:nvSpPr>
          <p:spPr>
            <a:xfrm>
              <a:off x="3032760" y="1618538"/>
              <a:ext cx="189992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rgbClr val="00B0F0"/>
                  </a:solidFill>
                  <a:latin typeface="Arial Rounded MT Bold" panose="020F0704030504030204" pitchFamily="34" charset="0"/>
                </a:rPr>
                <a:t>Interest</a:t>
              </a:r>
            </a:p>
          </p:txBody>
        </p:sp>
      </p:grpSp>
      <p:grpSp>
        <p:nvGrpSpPr>
          <p:cNvPr id="16" name="Group 15" descr="eat well">
            <a:extLst>
              <a:ext uri="{FF2B5EF4-FFF2-40B4-BE49-F238E27FC236}">
                <a16:creationId xmlns:a16="http://schemas.microsoft.com/office/drawing/2014/main" id="{F703ABF2-D780-D96C-2D27-79E8EE0188CF}"/>
              </a:ext>
            </a:extLst>
          </p:cNvPr>
          <p:cNvGrpSpPr/>
          <p:nvPr/>
        </p:nvGrpSpPr>
        <p:grpSpPr>
          <a:xfrm flipH="1">
            <a:off x="6532880" y="1262189"/>
            <a:ext cx="2123440" cy="906550"/>
            <a:chOff x="411480" y="1401573"/>
            <a:chExt cx="2123440" cy="906550"/>
          </a:xfrm>
        </p:grpSpPr>
        <p:sp>
          <p:nvSpPr>
            <p:cNvPr id="17" name="Speech Bubble: Rectangle with Corners Rounded 16">
              <a:extLst>
                <a:ext uri="{FF2B5EF4-FFF2-40B4-BE49-F238E27FC236}">
                  <a16:creationId xmlns:a16="http://schemas.microsoft.com/office/drawing/2014/main" id="{43BFC08C-61A6-537F-D913-05BA1628DBD2}"/>
                </a:ext>
              </a:extLst>
            </p:cNvPr>
            <p:cNvSpPr/>
            <p:nvPr/>
          </p:nvSpPr>
          <p:spPr>
            <a:xfrm>
              <a:off x="411480" y="1401573"/>
              <a:ext cx="2123440" cy="906550"/>
            </a:xfrm>
            <a:prstGeom prst="wedgeRoundRectCallout">
              <a:avLst>
                <a:gd name="adj1" fmla="val -259"/>
                <a:gd name="adj2" fmla="val 93887"/>
                <a:gd name="adj3" fmla="val 16667"/>
              </a:avLst>
            </a:prstGeom>
            <a:solidFill>
              <a:schemeClr val="bg1"/>
            </a:solidFill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TextBox 17" descr="eat well">
              <a:extLst>
                <a:ext uri="{FF2B5EF4-FFF2-40B4-BE49-F238E27FC236}">
                  <a16:creationId xmlns:a16="http://schemas.microsoft.com/office/drawing/2014/main" id="{39180270-6302-C5EA-F784-D751B4208F2B}"/>
                </a:ext>
              </a:extLst>
            </p:cNvPr>
            <p:cNvSpPr txBox="1"/>
            <p:nvPr/>
          </p:nvSpPr>
          <p:spPr>
            <a:xfrm>
              <a:off x="523240" y="1644592"/>
              <a:ext cx="189992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chemeClr val="accent2">
                      <a:lumMod val="75000"/>
                    </a:schemeClr>
                  </a:solidFill>
                  <a:latin typeface="Arial Rounded MT Bold" panose="020F0704030504030204" pitchFamily="34" charset="0"/>
                </a:rPr>
                <a:t>Eat well</a:t>
              </a:r>
            </a:p>
          </p:txBody>
        </p:sp>
      </p:grpSp>
      <p:grpSp>
        <p:nvGrpSpPr>
          <p:cNvPr id="19" name="Group 18" descr="stay connected">
            <a:extLst>
              <a:ext uri="{FF2B5EF4-FFF2-40B4-BE49-F238E27FC236}">
                <a16:creationId xmlns:a16="http://schemas.microsoft.com/office/drawing/2014/main" id="{8F79723B-A0D5-B839-32D7-4EA925B69DC9}"/>
              </a:ext>
            </a:extLst>
          </p:cNvPr>
          <p:cNvGrpSpPr/>
          <p:nvPr/>
        </p:nvGrpSpPr>
        <p:grpSpPr>
          <a:xfrm>
            <a:off x="563880" y="1553973"/>
            <a:ext cx="2123440" cy="906550"/>
            <a:chOff x="411480" y="1401573"/>
            <a:chExt cx="2123440" cy="906550"/>
          </a:xfrm>
        </p:grpSpPr>
        <p:sp>
          <p:nvSpPr>
            <p:cNvPr id="20" name="Speech Bubble: Rectangle with Corners Rounded 19">
              <a:extLst>
                <a:ext uri="{FF2B5EF4-FFF2-40B4-BE49-F238E27FC236}">
                  <a16:creationId xmlns:a16="http://schemas.microsoft.com/office/drawing/2014/main" id="{60A8700C-0473-B279-9DD1-D2AAA7641FD1}"/>
                </a:ext>
              </a:extLst>
            </p:cNvPr>
            <p:cNvSpPr/>
            <p:nvPr/>
          </p:nvSpPr>
          <p:spPr>
            <a:xfrm>
              <a:off x="411480" y="1401573"/>
              <a:ext cx="2123440" cy="906550"/>
            </a:xfrm>
            <a:prstGeom prst="wedgeRoundRectCallout">
              <a:avLst>
                <a:gd name="adj1" fmla="val -259"/>
                <a:gd name="adj2" fmla="val 93887"/>
                <a:gd name="adj3" fmla="val 16667"/>
              </a:avLst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TextBox 20" descr="stay connected">
              <a:extLst>
                <a:ext uri="{FF2B5EF4-FFF2-40B4-BE49-F238E27FC236}">
                  <a16:creationId xmlns:a16="http://schemas.microsoft.com/office/drawing/2014/main" id="{CBF127AB-1603-09A2-25C2-83E1BC0FF8FD}"/>
                </a:ext>
              </a:extLst>
            </p:cNvPr>
            <p:cNvSpPr txBox="1"/>
            <p:nvPr/>
          </p:nvSpPr>
          <p:spPr>
            <a:xfrm>
              <a:off x="508000" y="1401573"/>
              <a:ext cx="189992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rgbClr val="008000"/>
                  </a:solidFill>
                  <a:latin typeface="Arial Rounded MT Bold" panose="020F0704030504030204" pitchFamily="34" charset="0"/>
                </a:rPr>
                <a:t>Stay Connected</a:t>
              </a:r>
            </a:p>
          </p:txBody>
        </p:sp>
      </p:grpSp>
      <p:grpSp>
        <p:nvGrpSpPr>
          <p:cNvPr id="4" name="Group 3" descr="look">
            <a:extLst>
              <a:ext uri="{FF2B5EF4-FFF2-40B4-BE49-F238E27FC236}">
                <a16:creationId xmlns:a16="http://schemas.microsoft.com/office/drawing/2014/main" id="{8D8F7C08-9343-89ED-18D7-870A89E2128E}"/>
              </a:ext>
            </a:extLst>
          </p:cNvPr>
          <p:cNvGrpSpPr/>
          <p:nvPr/>
        </p:nvGrpSpPr>
        <p:grpSpPr>
          <a:xfrm>
            <a:off x="4109719" y="4990804"/>
            <a:ext cx="2001520" cy="906550"/>
            <a:chOff x="4109719" y="4990804"/>
            <a:chExt cx="2001520" cy="906550"/>
          </a:xfrm>
        </p:grpSpPr>
        <p:sp>
          <p:nvSpPr>
            <p:cNvPr id="22" name="Speech Bubble: Rectangle with Corners Rounded 21">
              <a:extLst>
                <a:ext uri="{FF2B5EF4-FFF2-40B4-BE49-F238E27FC236}">
                  <a16:creationId xmlns:a16="http://schemas.microsoft.com/office/drawing/2014/main" id="{4EA8AAE6-724B-D863-A974-585049C9DB90}"/>
                </a:ext>
              </a:extLst>
            </p:cNvPr>
            <p:cNvSpPr/>
            <p:nvPr/>
          </p:nvSpPr>
          <p:spPr>
            <a:xfrm>
              <a:off x="4109719" y="4990804"/>
              <a:ext cx="2001520" cy="906550"/>
            </a:xfrm>
            <a:prstGeom prst="wedgeRoundRectCallout">
              <a:avLst>
                <a:gd name="adj1" fmla="val 33654"/>
                <a:gd name="adj2" fmla="val -130260"/>
                <a:gd name="adj3" fmla="val 16667"/>
              </a:avLst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0000"/>
                </a:solidFill>
              </a:endParaRPr>
            </a:p>
          </p:txBody>
        </p:sp>
        <p:sp>
          <p:nvSpPr>
            <p:cNvPr id="2" name="TextBox 1" descr="Look">
              <a:extLst>
                <a:ext uri="{FF2B5EF4-FFF2-40B4-BE49-F238E27FC236}">
                  <a16:creationId xmlns:a16="http://schemas.microsoft.com/office/drawing/2014/main" id="{26D527D2-AE31-85EC-C215-B8E55F964BA4}"/>
                </a:ext>
              </a:extLst>
            </p:cNvPr>
            <p:cNvSpPr txBox="1"/>
            <p:nvPr/>
          </p:nvSpPr>
          <p:spPr>
            <a:xfrm>
              <a:off x="4193627" y="5135890"/>
              <a:ext cx="189992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rgbClr val="FF0000"/>
                  </a:solidFill>
                  <a:latin typeface="Arial Rounded MT Bold" panose="020F0704030504030204" pitchFamily="34" charset="0"/>
                </a:rPr>
                <a:t>Look</a:t>
              </a:r>
            </a:p>
          </p:txBody>
        </p:sp>
      </p:grpSp>
      <p:grpSp>
        <p:nvGrpSpPr>
          <p:cNvPr id="12" name="Group 11" descr="rest">
            <a:extLst>
              <a:ext uri="{FF2B5EF4-FFF2-40B4-BE49-F238E27FC236}">
                <a16:creationId xmlns:a16="http://schemas.microsoft.com/office/drawing/2014/main" id="{7058B554-FA02-FB05-9FD2-CF2EEB9ECC77}"/>
              </a:ext>
            </a:extLst>
          </p:cNvPr>
          <p:cNvGrpSpPr/>
          <p:nvPr/>
        </p:nvGrpSpPr>
        <p:grpSpPr>
          <a:xfrm>
            <a:off x="7950200" y="5142536"/>
            <a:ext cx="2001520" cy="906550"/>
            <a:chOff x="9154160" y="5121959"/>
            <a:chExt cx="2001520" cy="906550"/>
          </a:xfrm>
        </p:grpSpPr>
        <p:sp>
          <p:nvSpPr>
            <p:cNvPr id="23" name="Speech Bubble: Rectangle with Corners Rounded 22">
              <a:extLst>
                <a:ext uri="{FF2B5EF4-FFF2-40B4-BE49-F238E27FC236}">
                  <a16:creationId xmlns:a16="http://schemas.microsoft.com/office/drawing/2014/main" id="{017A8DBD-FC2F-BDD4-12C3-F2CAE63BB858}"/>
                </a:ext>
              </a:extLst>
            </p:cNvPr>
            <p:cNvSpPr/>
            <p:nvPr/>
          </p:nvSpPr>
          <p:spPr>
            <a:xfrm flipH="1">
              <a:off x="9154160" y="5121959"/>
              <a:ext cx="2001520" cy="906550"/>
            </a:xfrm>
            <a:prstGeom prst="wedgeRoundRectCallout">
              <a:avLst>
                <a:gd name="adj1" fmla="val 3197"/>
                <a:gd name="adj2" fmla="val -158035"/>
                <a:gd name="adj3" fmla="val 16667"/>
              </a:avLst>
            </a:prstGeom>
            <a:solidFill>
              <a:schemeClr val="bg1"/>
            </a:solidFill>
            <a:ln w="28575">
              <a:solidFill>
                <a:srgbClr val="33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 descr="rest">
              <a:extLst>
                <a:ext uri="{FF2B5EF4-FFF2-40B4-BE49-F238E27FC236}">
                  <a16:creationId xmlns:a16="http://schemas.microsoft.com/office/drawing/2014/main" id="{2B66E3FA-F722-55A0-ABE0-5ECC1B2F4754}"/>
                </a:ext>
              </a:extLst>
            </p:cNvPr>
            <p:cNvSpPr txBox="1"/>
            <p:nvPr/>
          </p:nvSpPr>
          <p:spPr>
            <a:xfrm>
              <a:off x="9204960" y="5344401"/>
              <a:ext cx="189992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rgbClr val="3366CC"/>
                  </a:solidFill>
                  <a:latin typeface="Arial Rounded MT Bold" panose="020F0704030504030204" pitchFamily="34" charset="0"/>
                </a:rPr>
                <a:t>Rest</a:t>
              </a:r>
            </a:p>
          </p:txBody>
        </p:sp>
      </p:grpSp>
      <p:sp>
        <p:nvSpPr>
          <p:cNvPr id="26" name="Title 25">
            <a:extLst>
              <a:ext uri="{FF2B5EF4-FFF2-40B4-BE49-F238E27FC236}">
                <a16:creationId xmlns:a16="http://schemas.microsoft.com/office/drawing/2014/main" id="{2D1F9126-D4AF-4E87-F431-9072B026429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53439" y="36095"/>
            <a:ext cx="10515600" cy="1325563"/>
          </a:xfrm>
        </p:spPr>
        <p:txBody>
          <a:bodyPr/>
          <a:lstStyle/>
          <a:p>
            <a:pPr algn="ctr" rtl="0" eaLnBrk="1" latinLnBrk="0" hangingPunct="1"/>
            <a:r>
              <a:rPr lang="en-GB" sz="2800" kern="1200" dirty="0">
                <a:solidFill>
                  <a:srgbClr val="3B3838"/>
                </a:solidFill>
                <a:effectLst/>
                <a:latin typeface="Arial Rounded MT Bold" panose="020F0704030504030204" pitchFamily="34" charset="0"/>
                <a:ea typeface="+mn-ea"/>
                <a:cs typeface="+mn-cs"/>
              </a:rPr>
              <a:t>Meet the SMILERS and their seven ways to wellbeing </a:t>
            </a:r>
            <a:endParaRPr lang="en-GB" dirty="0">
              <a:effectLst/>
              <a:latin typeface="Arial Rounded MT Bold" panose="020F0704030504030204" pitchFamily="34" charset="0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3583150-8566-A1A2-9612-E1E1C5627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Public</a:t>
            </a:r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5A48BA0E-3025-8951-C793-4E7213948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30/04/2024</a:t>
            </a:r>
          </a:p>
        </p:txBody>
      </p:sp>
    </p:spTree>
    <p:extLst>
      <p:ext uri="{BB962C8B-B14F-4D97-AF65-F5344CB8AC3E}">
        <p14:creationId xmlns:p14="http://schemas.microsoft.com/office/powerpoint/2010/main" val="2443680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30D0FC82-5A60-CB6B-35E9-1D98C6CE84C4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dirty="0"/>
              <a:t>Ways to Travel Smart</a:t>
            </a:r>
          </a:p>
        </p:txBody>
      </p:sp>
      <p:pic>
        <p:nvPicPr>
          <p:cNvPr id="20" name="Picture 19" descr="A green directional sign with white text">
            <a:extLst>
              <a:ext uri="{FF2B5EF4-FFF2-40B4-BE49-F238E27FC236}">
                <a16:creationId xmlns:a16="http://schemas.microsoft.com/office/drawing/2014/main" id="{D4E12CDC-096F-0455-9700-6018C6F9765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9148" y="-103880"/>
            <a:ext cx="12470296" cy="6961880"/>
          </a:xfrm>
          <a:prstGeom prst="rect">
            <a:avLst/>
          </a:prstGeom>
        </p:spPr>
      </p:pic>
      <p:pic>
        <p:nvPicPr>
          <p:cNvPr id="4" name="Picture 3" descr="walk or wheel">
            <a:extLst>
              <a:ext uri="{FF2B5EF4-FFF2-40B4-BE49-F238E27FC236}">
                <a16:creationId xmlns:a16="http://schemas.microsoft.com/office/drawing/2014/main" id="{B3CD349A-22E0-C74E-3EFE-371E530EEA0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6182" y="1694823"/>
            <a:ext cx="1805651" cy="1730415"/>
          </a:xfrm>
          <a:prstGeom prst="rect">
            <a:avLst/>
          </a:prstGeom>
        </p:spPr>
      </p:pic>
      <p:pic>
        <p:nvPicPr>
          <p:cNvPr id="6" name="Picture 5" descr="cycle">
            <a:extLst>
              <a:ext uri="{FF2B5EF4-FFF2-40B4-BE49-F238E27FC236}">
                <a16:creationId xmlns:a16="http://schemas.microsoft.com/office/drawing/2014/main" id="{40C4C358-6D65-8E23-72B1-EAAA3C10B3A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9566" y="1700610"/>
            <a:ext cx="2939970" cy="1724628"/>
          </a:xfrm>
          <a:prstGeom prst="rect">
            <a:avLst/>
          </a:prstGeom>
        </p:spPr>
      </p:pic>
      <p:pic>
        <p:nvPicPr>
          <p:cNvPr id="8" name="Picture 7" descr="scoot">
            <a:extLst>
              <a:ext uri="{FF2B5EF4-FFF2-40B4-BE49-F238E27FC236}">
                <a16:creationId xmlns:a16="http://schemas.microsoft.com/office/drawing/2014/main" id="{B97EA4CE-5DAF-0539-6A24-3EFEC22D5F3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7269" y="1723897"/>
            <a:ext cx="1597306" cy="1695691"/>
          </a:xfrm>
          <a:prstGeom prst="rect">
            <a:avLst/>
          </a:prstGeom>
        </p:spPr>
      </p:pic>
      <p:pic>
        <p:nvPicPr>
          <p:cNvPr id="10" name="Picture 9" descr="carshare">
            <a:extLst>
              <a:ext uri="{FF2B5EF4-FFF2-40B4-BE49-F238E27FC236}">
                <a16:creationId xmlns:a16="http://schemas.microsoft.com/office/drawing/2014/main" id="{98D65EEF-BB40-2864-86E7-51887C31103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6182" y="3654390"/>
            <a:ext cx="1782501" cy="1747777"/>
          </a:xfrm>
          <a:prstGeom prst="rect">
            <a:avLst/>
          </a:prstGeom>
        </p:spPr>
      </p:pic>
      <p:pic>
        <p:nvPicPr>
          <p:cNvPr id="12" name="Picture 11" descr="Park and Stride">
            <a:extLst>
              <a:ext uri="{FF2B5EF4-FFF2-40B4-BE49-F238E27FC236}">
                <a16:creationId xmlns:a16="http://schemas.microsoft.com/office/drawing/2014/main" id="{5C61EE70-AD44-D069-3E39-ADDD9447A7E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9566" y="3677539"/>
            <a:ext cx="2939970" cy="1759352"/>
          </a:xfrm>
          <a:prstGeom prst="rect">
            <a:avLst/>
          </a:prstGeom>
        </p:spPr>
      </p:pic>
      <p:pic>
        <p:nvPicPr>
          <p:cNvPr id="14" name="Picture 13" descr="bus">
            <a:extLst>
              <a:ext uri="{FF2B5EF4-FFF2-40B4-BE49-F238E27FC236}">
                <a16:creationId xmlns:a16="http://schemas.microsoft.com/office/drawing/2014/main" id="{BBF9312B-679F-DD77-5C45-33C07E179BE0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7001" y="3677539"/>
            <a:ext cx="1666754" cy="1724628"/>
          </a:xfrm>
          <a:prstGeom prst="rect">
            <a:avLst/>
          </a:prstGeom>
        </p:spPr>
      </p:pic>
      <p:sp>
        <p:nvSpPr>
          <p:cNvPr id="21" name="Title 25">
            <a:extLst>
              <a:ext uri="{FF2B5EF4-FFF2-40B4-BE49-F238E27FC236}">
                <a16:creationId xmlns:a16="http://schemas.microsoft.com/office/drawing/2014/main" id="{A2CED7E1-FBED-BD92-34A2-12E79BA36E60}"/>
              </a:ext>
            </a:extLst>
          </p:cNvPr>
          <p:cNvSpPr txBox="1">
            <a:spLocks/>
          </p:cNvSpPr>
          <p:nvPr/>
        </p:nvSpPr>
        <p:spPr>
          <a:xfrm>
            <a:off x="294861" y="5761589"/>
            <a:ext cx="1112851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b="1" dirty="0">
                <a:solidFill>
                  <a:srgbClr val="008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Let’s find out how being Travel Smart each day can help boost wellbeing.</a:t>
            </a:r>
            <a:endParaRPr lang="en-GB" sz="24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AA953E8-644B-6EA6-661A-EA1BB9876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09479"/>
            <a:ext cx="4114800" cy="365125"/>
          </a:xfrm>
        </p:spPr>
        <p:txBody>
          <a:bodyPr/>
          <a:lstStyle/>
          <a:p>
            <a:r>
              <a:rPr lang="en-GB" dirty="0"/>
              <a:t>Public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97000F-9EF7-95A7-6F36-FF75CAAB6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30/04/2024</a:t>
            </a:r>
          </a:p>
        </p:txBody>
      </p:sp>
    </p:spTree>
    <p:extLst>
      <p:ext uri="{BB962C8B-B14F-4D97-AF65-F5344CB8AC3E}">
        <p14:creationId xmlns:p14="http://schemas.microsoft.com/office/powerpoint/2010/main" val="211462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artoon of a road with icons&#10;&#10;">
            <a:extLst>
              <a:ext uri="{FF2B5EF4-FFF2-40B4-BE49-F238E27FC236}">
                <a16:creationId xmlns:a16="http://schemas.microsoft.com/office/drawing/2014/main" id="{DE69CB1E-2D39-E40E-9F96-EB57A88CAA7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543" y="-10792"/>
            <a:ext cx="12198543" cy="6879584"/>
          </a:xfrm>
          <a:prstGeom prst="rect">
            <a:avLst/>
          </a:prstGeom>
        </p:spPr>
      </p:pic>
      <p:sp>
        <p:nvSpPr>
          <p:cNvPr id="26" name="Title 25">
            <a:extLst>
              <a:ext uri="{FF2B5EF4-FFF2-40B4-BE49-F238E27FC236}">
                <a16:creationId xmlns:a16="http://schemas.microsoft.com/office/drawing/2014/main" id="{62051A1E-72E4-792F-7CB3-5DE6E4AB514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905706" y="271864"/>
            <a:ext cx="10817772" cy="1273011"/>
          </a:xfrm>
        </p:spPr>
        <p:txBody>
          <a:bodyPr/>
          <a:lstStyle/>
          <a:p>
            <a:r>
              <a:rPr lang="en-GB" sz="3000" i="0" kern="1200" baseline="0" dirty="0">
                <a:solidFill>
                  <a:srgbClr val="009900"/>
                </a:solidFill>
                <a:effectLst/>
                <a:latin typeface="Arial Rounded MT Bold" panose="020F0704030504030204" pitchFamily="34" charset="0"/>
                <a:ea typeface="+mn-ea"/>
                <a:cs typeface="+mn-cs"/>
              </a:rPr>
              <a:t>Stay Connected on Modeshift Monday</a:t>
            </a:r>
            <a:r>
              <a:rPr lang="en-GB" sz="3000" dirty="0">
                <a:solidFill>
                  <a:srgbClr val="009900"/>
                </a:solidFill>
                <a:latin typeface="Arial Rounded MT Bold" panose="020F0704030504030204" pitchFamily="34" charset="0"/>
                <a:ea typeface="+mn-ea"/>
                <a:cs typeface="+mn-cs"/>
              </a:rPr>
              <a:t> </a:t>
            </a:r>
            <a:endParaRPr lang="en-GB" sz="3000" dirty="0">
              <a:effectLst/>
              <a:latin typeface="Arial Rounded MT Bold" panose="020F0704030504030204" pitchFamily="34" charset="0"/>
            </a:endParaRPr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78CD07-FA1C-8F13-E7D8-09882691BA17}"/>
              </a:ext>
            </a:extLst>
          </p:cNvPr>
          <p:cNvSpPr txBox="1"/>
          <p:nvPr/>
        </p:nvSpPr>
        <p:spPr>
          <a:xfrm>
            <a:off x="3970657" y="859842"/>
            <a:ext cx="7122698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Having healthy relationships with people, pets and nature can help us to feel happier.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Travelling to and from school with friends and family is a great way to catch up and connect.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2CED74-D857-B52D-0CB5-209CC74DEAB3}"/>
              </a:ext>
            </a:extLst>
          </p:cNvPr>
          <p:cNvSpPr txBox="1"/>
          <p:nvPr/>
        </p:nvSpPr>
        <p:spPr>
          <a:xfrm>
            <a:off x="1259840" y="271864"/>
            <a:ext cx="246169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GB" sz="1800" b="0" i="0" u="none" strike="noStrike" baseline="0" dirty="0">
              <a:solidFill>
                <a:srgbClr val="000000"/>
              </a:solidFill>
              <a:latin typeface="Blogger Sans"/>
            </a:endParaRPr>
          </a:p>
          <a:p>
            <a:pPr algn="ctr"/>
            <a:r>
              <a:rPr lang="en-GB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1600" i="0" u="none" strike="noStrike" baseline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hink about how you will travel and who you might connect with on your school journey. </a:t>
            </a:r>
            <a:endParaRPr lang="en-GB" sz="16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425DB7B-5288-5752-BC6A-8C6C53812972}"/>
              </a:ext>
            </a:extLst>
          </p:cNvPr>
          <p:cNvSpPr txBox="1"/>
          <p:nvPr/>
        </p:nvSpPr>
        <p:spPr>
          <a:xfrm>
            <a:off x="1744609" y="3908308"/>
            <a:ext cx="116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walk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51B0730-C6F0-5B61-10CE-365896F5C8B9}"/>
              </a:ext>
            </a:extLst>
          </p:cNvPr>
          <p:cNvSpPr txBox="1"/>
          <p:nvPr/>
        </p:nvSpPr>
        <p:spPr>
          <a:xfrm>
            <a:off x="3251200" y="3898458"/>
            <a:ext cx="116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wheel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B849584-C6E7-1E51-1F00-8E5C0EBD6B07}"/>
              </a:ext>
            </a:extLst>
          </p:cNvPr>
          <p:cNvSpPr txBox="1"/>
          <p:nvPr/>
        </p:nvSpPr>
        <p:spPr>
          <a:xfrm>
            <a:off x="4757791" y="3898458"/>
            <a:ext cx="116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scoot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514DCEC-FCB3-6EC9-EDB2-7EBD1F33CC88}"/>
              </a:ext>
            </a:extLst>
          </p:cNvPr>
          <p:cNvSpPr txBox="1"/>
          <p:nvPr/>
        </p:nvSpPr>
        <p:spPr>
          <a:xfrm>
            <a:off x="6212481" y="3898458"/>
            <a:ext cx="116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cycle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DE0FBC4-D756-C93E-EF8C-429CBFE53F36}"/>
              </a:ext>
            </a:extLst>
          </p:cNvPr>
          <p:cNvSpPr txBox="1"/>
          <p:nvPr/>
        </p:nvSpPr>
        <p:spPr>
          <a:xfrm>
            <a:off x="7677343" y="3876042"/>
            <a:ext cx="116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bus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A21F45B-09F2-4F29-58C6-2CD33F4D260F}"/>
              </a:ext>
            </a:extLst>
          </p:cNvPr>
          <p:cNvSpPr txBox="1"/>
          <p:nvPr/>
        </p:nvSpPr>
        <p:spPr>
          <a:xfrm>
            <a:off x="9037905" y="3873367"/>
            <a:ext cx="116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car share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E995DBA-EB0F-1DC7-3672-20085BA5B918}"/>
              </a:ext>
            </a:extLst>
          </p:cNvPr>
          <p:cNvSpPr txBox="1"/>
          <p:nvPr/>
        </p:nvSpPr>
        <p:spPr>
          <a:xfrm>
            <a:off x="10358865" y="3873367"/>
            <a:ext cx="1680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Park and Stride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6F475E-64ED-EE60-41EC-489263CE0F13}"/>
              </a:ext>
            </a:extLst>
          </p:cNvPr>
          <p:cNvSpPr txBox="1"/>
          <p:nvPr/>
        </p:nvSpPr>
        <p:spPr>
          <a:xfrm>
            <a:off x="815878" y="4477792"/>
            <a:ext cx="10452100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200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Think of ways to help keep yourself and others safe so that you are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12" name="Picture 11" descr="Pavement Smart">
            <a:extLst>
              <a:ext uri="{FF2B5EF4-FFF2-40B4-BE49-F238E27FC236}">
                <a16:creationId xmlns:a16="http://schemas.microsoft.com/office/drawing/2014/main" id="{7E25CF2C-F831-C42F-8430-2CC65E4C1C6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073" y="4908875"/>
            <a:ext cx="1990846" cy="1929426"/>
          </a:xfrm>
          <a:prstGeom prst="rect">
            <a:avLst/>
          </a:prstGeom>
        </p:spPr>
      </p:pic>
      <p:pic>
        <p:nvPicPr>
          <p:cNvPr id="14" name="Picture 13" descr="Smart Wheeler">
            <a:extLst>
              <a:ext uri="{FF2B5EF4-FFF2-40B4-BE49-F238E27FC236}">
                <a16:creationId xmlns:a16="http://schemas.microsoft.com/office/drawing/2014/main" id="{D8D49747-3631-838A-7E0B-89D44A53119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1535" y="4928575"/>
            <a:ext cx="1620456" cy="1929426"/>
          </a:xfrm>
          <a:prstGeom prst="rect">
            <a:avLst/>
          </a:prstGeom>
        </p:spPr>
      </p:pic>
      <p:pic>
        <p:nvPicPr>
          <p:cNvPr id="16" name="Picture 15" descr="Smart Passenger">
            <a:extLst>
              <a:ext uri="{FF2B5EF4-FFF2-40B4-BE49-F238E27FC236}">
                <a16:creationId xmlns:a16="http://schemas.microsoft.com/office/drawing/2014/main" id="{C47D184F-FC9C-895A-7A4F-0AE4ECCE24E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8579" y="4890224"/>
            <a:ext cx="1875099" cy="1978568"/>
          </a:xfrm>
          <a:prstGeom prst="rect">
            <a:avLst/>
          </a:prstGeom>
        </p:spPr>
      </p:pic>
      <p:pic>
        <p:nvPicPr>
          <p:cNvPr id="18" name="Picture 17" descr="Park Smart">
            <a:extLst>
              <a:ext uri="{FF2B5EF4-FFF2-40B4-BE49-F238E27FC236}">
                <a16:creationId xmlns:a16="http://schemas.microsoft.com/office/drawing/2014/main" id="{63D42308-7934-BF59-7A6C-1BA99704474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2966" y="4891513"/>
            <a:ext cx="1967696" cy="1977279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61505F6-A2F5-BA68-310D-7B2DD598F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Public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5B4A46-FD3A-CAD7-5BE6-165F16B527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278" y="6492875"/>
            <a:ext cx="2743200" cy="365125"/>
          </a:xfrm>
        </p:spPr>
        <p:txBody>
          <a:bodyPr/>
          <a:lstStyle/>
          <a:p>
            <a:r>
              <a:rPr lang="en-GB" dirty="0"/>
              <a:t>30/04/2024</a:t>
            </a:r>
          </a:p>
        </p:txBody>
      </p:sp>
    </p:spTree>
    <p:extLst>
      <p:ext uri="{BB962C8B-B14F-4D97-AF65-F5344CB8AC3E}">
        <p14:creationId xmlns:p14="http://schemas.microsoft.com/office/powerpoint/2010/main" val="3625425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23" grpId="0"/>
      <p:bldP spid="20" grpId="0"/>
      <p:bldP spid="21" grpId="0"/>
      <p:bldP spid="22" grpId="0"/>
      <p:bldP spid="19" grpId="0"/>
      <p:bldP spid="24" grpId="0"/>
      <p:bldP spid="25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rtoon of children on a road walking, cycling and travelling by car">
            <a:extLst>
              <a:ext uri="{FF2B5EF4-FFF2-40B4-BE49-F238E27FC236}">
                <a16:creationId xmlns:a16="http://schemas.microsoft.com/office/drawing/2014/main" id="{299AA59D-43FC-F4B7-DA03-22797A9FD60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0320"/>
            <a:ext cx="12192000" cy="7066090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A6B3968E-1F8D-F41B-D24E-FC2E59F8A45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46652" y="206099"/>
            <a:ext cx="10515600" cy="1325563"/>
          </a:xfrm>
        </p:spPr>
        <p:txBody>
          <a:bodyPr/>
          <a:lstStyle/>
          <a:p>
            <a:pPr rtl="0" eaLnBrk="1" latinLnBrk="0" hangingPunct="1"/>
            <a:r>
              <a:rPr lang="en-GB" sz="3000" i="0" kern="1200" baseline="0" dirty="0">
                <a:solidFill>
                  <a:schemeClr val="bg1"/>
                </a:solidFill>
                <a:effectLst/>
                <a:latin typeface="Arial Rounded MT Bold" panose="020F0704030504030204" pitchFamily="34" charset="0"/>
                <a:ea typeface="+mn-ea"/>
                <a:cs typeface="+mn-cs"/>
              </a:rPr>
              <a:t>Move More on Traffic Free Tuesday </a:t>
            </a:r>
            <a:endParaRPr lang="en-GB" sz="3000" dirty="0">
              <a:solidFill>
                <a:schemeClr val="bg1"/>
              </a:solidFill>
              <a:effectLst/>
              <a:latin typeface="Arial Rounded MT Bold" panose="020F0704030504030204" pitchFamily="34" charset="0"/>
            </a:endParaRPr>
          </a:p>
          <a:p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4D116D8-CA8A-C306-053E-23AEB92E7948}"/>
              </a:ext>
            </a:extLst>
          </p:cNvPr>
          <p:cNvSpPr txBox="1"/>
          <p:nvPr/>
        </p:nvSpPr>
        <p:spPr>
          <a:xfrm>
            <a:off x="546651" y="993913"/>
            <a:ext cx="61059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Being active can make you feel more awake and can improve your mood. </a:t>
            </a: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Active journeys also help to reduce the number of cars around school which helps to make the roads feel safer and the air cleaner.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86ECE2A-FE35-BCB8-BE08-2D4B4EFF8AA7}"/>
              </a:ext>
            </a:extLst>
          </p:cNvPr>
          <p:cNvSpPr txBox="1"/>
          <p:nvPr/>
        </p:nvSpPr>
        <p:spPr>
          <a:xfrm>
            <a:off x="2902225" y="3737114"/>
            <a:ext cx="67851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Even if you travel by car, the driver can ‘Park Smart’ by; 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parking away from school, so you can walk the last distance, 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as well as turning the engine off while they wait.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This also helps to improve air quality and cut carbon emissions.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4689A2E-1778-DCE0-D840-4CB92E804AA7}"/>
              </a:ext>
            </a:extLst>
          </p:cNvPr>
          <p:cNvSpPr txBox="1"/>
          <p:nvPr/>
        </p:nvSpPr>
        <p:spPr>
          <a:xfrm>
            <a:off x="3763617" y="6018650"/>
            <a:ext cx="466476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r>
              <a:rPr lang="en-GB" sz="2000" dirty="0">
                <a:solidFill>
                  <a:schemeClr val="bg1"/>
                </a:solidFill>
                <a:latin typeface="Blogger Sans"/>
              </a:rPr>
              <a:t>Find out more at </a:t>
            </a:r>
            <a:r>
              <a:rPr lang="en-GB" sz="2000" dirty="0">
                <a:solidFill>
                  <a:schemeClr val="bg1"/>
                </a:solidFill>
                <a:latin typeface="Blogger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https://letsgozero.org/ </a:t>
            </a:r>
            <a:endParaRPr lang="en-GB" sz="2000" dirty="0">
              <a:solidFill>
                <a:schemeClr val="bg1"/>
              </a:solidFill>
              <a:latin typeface="Blogger San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3C3689B-EFBC-424C-4E5E-8C8E7F216627}"/>
              </a:ext>
            </a:extLst>
          </p:cNvPr>
          <p:cNvSpPr txBox="1"/>
          <p:nvPr/>
        </p:nvSpPr>
        <p:spPr>
          <a:xfrm>
            <a:off x="10252364" y="2967335"/>
            <a:ext cx="159327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r>
              <a:rPr lang="en-GB" sz="2000" b="1" dirty="0">
                <a:solidFill>
                  <a:srgbClr val="008000"/>
                </a:solidFill>
                <a:latin typeface="Blogger Sans"/>
              </a:rPr>
              <a:t>How will you move more? </a:t>
            </a:r>
            <a:endParaRPr lang="en-GB" sz="2000" dirty="0">
              <a:solidFill>
                <a:srgbClr val="008000"/>
              </a:solidFill>
              <a:latin typeface="Blogger Sans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FA81B27-AA41-27B5-8745-D0820115F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651901"/>
            <a:ext cx="4114800" cy="365125"/>
          </a:xfrm>
        </p:spPr>
        <p:txBody>
          <a:bodyPr/>
          <a:lstStyle/>
          <a:p>
            <a:r>
              <a:rPr lang="en-GB" dirty="0"/>
              <a:t>Public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ED489E-DB27-F313-D4DD-17D0438C3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30/04/2024</a:t>
            </a:r>
          </a:p>
        </p:txBody>
      </p:sp>
    </p:spTree>
    <p:extLst>
      <p:ext uri="{BB962C8B-B14F-4D97-AF65-F5344CB8AC3E}">
        <p14:creationId xmlns:p14="http://schemas.microsoft.com/office/powerpoint/2010/main" val="149346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11" grpId="0" uiExpand="1" build="p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election of road sign and a school crossing patrol">
            <a:extLst>
              <a:ext uri="{FF2B5EF4-FFF2-40B4-BE49-F238E27FC236}">
                <a16:creationId xmlns:a16="http://schemas.microsoft.com/office/drawing/2014/main" id="{275BF644-26CD-D18F-8B74-2D5F5579A66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539488" cy="68749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A9735E8-4249-6C23-C03E-80D41818866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816625" y="-119268"/>
            <a:ext cx="5946913" cy="1325563"/>
          </a:xfrm>
        </p:spPr>
        <p:txBody>
          <a:bodyPr>
            <a:normAutofit/>
          </a:bodyPr>
          <a:lstStyle/>
          <a:p>
            <a:pPr algn="ctr"/>
            <a:r>
              <a:rPr lang="en-GB" sz="2800" i="0" u="none" strike="noStrike" baseline="0" dirty="0">
                <a:solidFill>
                  <a:srgbClr val="008000"/>
                </a:solidFill>
                <a:latin typeface="Arial Rounded MT Bold" panose="020F0704030504030204" pitchFamily="34" charset="0"/>
              </a:rPr>
              <a:t>Look out for interesting things on </a:t>
            </a:r>
            <a:br>
              <a:rPr lang="en-GB" sz="2800" i="0" u="none" strike="noStrike" baseline="0" dirty="0">
                <a:solidFill>
                  <a:srgbClr val="008000"/>
                </a:solidFill>
                <a:latin typeface="Arial Rounded MT Bold" panose="020F0704030504030204" pitchFamily="34" charset="0"/>
              </a:rPr>
            </a:br>
            <a:r>
              <a:rPr lang="en-GB" sz="2800" i="0" u="none" strike="noStrike" baseline="0" dirty="0">
                <a:solidFill>
                  <a:srgbClr val="008000"/>
                </a:solidFill>
                <a:latin typeface="Arial Rounded MT Bold" panose="020F0704030504030204" pitchFamily="34" charset="0"/>
              </a:rPr>
              <a:t>Wander and Wonder Wednesday </a:t>
            </a:r>
            <a:endParaRPr lang="en-GB" sz="2800" dirty="0">
              <a:solidFill>
                <a:srgbClr val="008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06C1A0-8115-123C-7DC4-61B179B8C41B}"/>
              </a:ext>
            </a:extLst>
          </p:cNvPr>
          <p:cNvSpPr txBox="1"/>
          <p:nvPr/>
        </p:nvSpPr>
        <p:spPr>
          <a:xfrm>
            <a:off x="3959125" y="875509"/>
            <a:ext cx="64140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Having special interests and learning something new keeps your brain busy. 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Using your senses to notice what is around you also helps to keep you in the moment and keep you safe.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822E0E-C3EF-8C1A-DFA8-64385A3D2756}"/>
              </a:ext>
            </a:extLst>
          </p:cNvPr>
          <p:cNvSpPr txBox="1"/>
          <p:nvPr/>
        </p:nvSpPr>
        <p:spPr>
          <a:xfrm>
            <a:off x="3816625" y="3387474"/>
            <a:ext cx="52359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008000"/>
                </a:solidFill>
                <a:latin typeface="Arial "/>
              </a:rPr>
              <a:t>On your journey look for signs that direct you to interesting places or which help to keep you safe. </a:t>
            </a:r>
            <a:endParaRPr lang="en-GB" sz="1600" dirty="0">
              <a:solidFill>
                <a:srgbClr val="008000"/>
              </a:solidFill>
              <a:latin typeface="Arial "/>
            </a:endParaRPr>
          </a:p>
          <a:p>
            <a:r>
              <a:rPr lang="en-GB" sz="1600" b="1" dirty="0">
                <a:solidFill>
                  <a:srgbClr val="008000"/>
                </a:solidFill>
                <a:latin typeface="Arial "/>
              </a:rPr>
              <a:t>Which of these </a:t>
            </a:r>
            <a:r>
              <a:rPr lang="en-GB" sz="1600" b="1">
                <a:solidFill>
                  <a:srgbClr val="008000"/>
                </a:solidFill>
                <a:latin typeface="Arial "/>
              </a:rPr>
              <a:t>have you seen </a:t>
            </a:r>
            <a:r>
              <a:rPr lang="en-GB" sz="1600" b="1" dirty="0">
                <a:solidFill>
                  <a:srgbClr val="008000"/>
                </a:solidFill>
                <a:latin typeface="Arial "/>
              </a:rPr>
              <a:t>and do you know what they mean? </a:t>
            </a:r>
            <a:endParaRPr lang="en-GB" sz="1600" dirty="0">
              <a:solidFill>
                <a:srgbClr val="008000"/>
              </a:solidFill>
              <a:latin typeface="Arial "/>
            </a:endParaRPr>
          </a:p>
        </p:txBody>
      </p:sp>
      <p:pic>
        <p:nvPicPr>
          <p:cNvPr id="6" name="Picture 5" descr="Remember to stop, look and listen when you cross the road">
            <a:extLst>
              <a:ext uri="{FF2B5EF4-FFF2-40B4-BE49-F238E27FC236}">
                <a16:creationId xmlns:a16="http://schemas.microsoft.com/office/drawing/2014/main" id="{A4A06AC3-BEBB-915E-8E5B-9D032BE259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753" y="4399280"/>
            <a:ext cx="3521584" cy="2081446"/>
          </a:xfrm>
          <a:prstGeom prst="rect">
            <a:avLst/>
          </a:prstGeom>
        </p:spPr>
      </p:pic>
      <p:sp>
        <p:nvSpPr>
          <p:cNvPr id="7" name="TextBox 6">
            <a:hlinkClick r:id="rId4"/>
            <a:extLst>
              <a:ext uri="{FF2B5EF4-FFF2-40B4-BE49-F238E27FC236}">
                <a16:creationId xmlns:a16="http://schemas.microsoft.com/office/drawing/2014/main" id="{51803590-0202-E9B1-F31B-CC4C9E584852}"/>
              </a:ext>
            </a:extLst>
          </p:cNvPr>
          <p:cNvSpPr txBox="1"/>
          <p:nvPr/>
        </p:nvSpPr>
        <p:spPr>
          <a:xfrm>
            <a:off x="5759535" y="5129654"/>
            <a:ext cx="461175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00" dirty="0">
                <a:solidFill>
                  <a:schemeClr val="bg1"/>
                </a:solidFill>
                <a:latin typeface="Arial "/>
              </a:rPr>
              <a:t>Find out more about road signs and what the different shapes and colours mean at: </a:t>
            </a:r>
            <a:r>
              <a:rPr lang="en-GB" sz="1700" dirty="0">
                <a:solidFill>
                  <a:schemeClr val="bg1"/>
                </a:solidFill>
                <a:latin typeface="Arial 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www.think.gov.uk/resource/tales-of-the-road/</a:t>
            </a:r>
            <a:endParaRPr lang="en-GB" sz="1700" dirty="0">
              <a:solidFill>
                <a:schemeClr val="bg1"/>
              </a:solidFill>
              <a:latin typeface="Arial "/>
            </a:endParaRPr>
          </a:p>
          <a:p>
            <a:r>
              <a:rPr lang="en-GB" sz="1700" dirty="0">
                <a:solidFill>
                  <a:schemeClr val="bg1"/>
                </a:solidFill>
                <a:latin typeface="Arial "/>
              </a:rPr>
              <a:t>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628141-3499-E536-E70C-9D44B5719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Public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90E5EE45-4047-C174-C263-21A20960F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30/04/2024</a:t>
            </a:r>
          </a:p>
        </p:txBody>
      </p:sp>
    </p:spTree>
    <p:extLst>
      <p:ext uri="{BB962C8B-B14F-4D97-AF65-F5344CB8AC3E}">
        <p14:creationId xmlns:p14="http://schemas.microsoft.com/office/powerpoint/2010/main" val="3903145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artoon child riding a scooter&#10;&#10;">
            <a:extLst>
              <a:ext uri="{FF2B5EF4-FFF2-40B4-BE49-F238E27FC236}">
                <a16:creationId xmlns:a16="http://schemas.microsoft.com/office/drawing/2014/main" id="{9A1486AF-28D7-65F7-6191-157174BED59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628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C1EF7C-2A49-319A-26D8-1755E1A1208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17389" y="19646"/>
            <a:ext cx="7592247" cy="1167909"/>
          </a:xfrm>
        </p:spPr>
        <p:txBody>
          <a:bodyPr>
            <a:normAutofit/>
          </a:bodyPr>
          <a:lstStyle/>
          <a:p>
            <a:r>
              <a:rPr lang="en-GB" sz="3000" i="0" u="none" strike="noStrike" baseline="0" dirty="0">
                <a:solidFill>
                  <a:schemeClr val="bg1"/>
                </a:solidFill>
                <a:latin typeface="Arial Rounded MT Bold" panose="020F0704030504030204" pitchFamily="34" charset="0"/>
              </a:rPr>
              <a:t>Eat well and rest on Feel Good Thursday </a:t>
            </a:r>
            <a:endParaRPr lang="en-GB" sz="30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D40CCD-A4AF-68ED-5F15-2257C6764D6D}"/>
              </a:ext>
            </a:extLst>
          </p:cNvPr>
          <p:cNvSpPr txBox="1"/>
          <p:nvPr/>
        </p:nvSpPr>
        <p:spPr>
          <a:xfrm>
            <a:off x="2491409" y="1107938"/>
            <a:ext cx="58442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Eating a balanced diet can make you feel good </a:t>
            </a:r>
          </a:p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and can help you stay healthy and strong. </a:t>
            </a:r>
          </a:p>
          <a:p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Getting a good night’s sleep can also improve your memory, mood and mental health.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72CB7E-53AF-59B8-3656-8F94543ED20C}"/>
              </a:ext>
            </a:extLst>
          </p:cNvPr>
          <p:cNvSpPr txBox="1"/>
          <p:nvPr/>
        </p:nvSpPr>
        <p:spPr>
          <a:xfrm>
            <a:off x="2491408" y="3725426"/>
            <a:ext cx="584420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Fuel yourself up for the journey 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by resting well the night before, 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so that you are up in time, 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alert and wide awake 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to travel actively and safely. </a:t>
            </a:r>
          </a:p>
        </p:txBody>
      </p:sp>
      <p:grpSp>
        <p:nvGrpSpPr>
          <p:cNvPr id="8" name="Group 7" descr="maybe you could eat a traffic light for breakfast&#10;">
            <a:extLst>
              <a:ext uri="{FF2B5EF4-FFF2-40B4-BE49-F238E27FC236}">
                <a16:creationId xmlns:a16="http://schemas.microsoft.com/office/drawing/2014/main" id="{27F07082-2B1D-6D01-1157-ED09294DFB3C}"/>
              </a:ext>
            </a:extLst>
          </p:cNvPr>
          <p:cNvGrpSpPr/>
          <p:nvPr/>
        </p:nvGrpSpPr>
        <p:grpSpPr>
          <a:xfrm>
            <a:off x="8004313" y="821635"/>
            <a:ext cx="2067339" cy="1323439"/>
            <a:chOff x="8004313" y="821635"/>
            <a:chExt cx="2067339" cy="1323439"/>
          </a:xfrm>
        </p:grpSpPr>
        <p:sp>
          <p:nvSpPr>
            <p:cNvPr id="4" name="Speech Bubble: Oval 3">
              <a:extLst>
                <a:ext uri="{FF2B5EF4-FFF2-40B4-BE49-F238E27FC236}">
                  <a16:creationId xmlns:a16="http://schemas.microsoft.com/office/drawing/2014/main" id="{D60158C0-65E0-744F-20E7-95510587466F}"/>
                </a:ext>
              </a:extLst>
            </p:cNvPr>
            <p:cNvSpPr/>
            <p:nvPr/>
          </p:nvSpPr>
          <p:spPr>
            <a:xfrm>
              <a:off x="8004313" y="821635"/>
              <a:ext cx="2067339" cy="1323439"/>
            </a:xfrm>
            <a:prstGeom prst="wedgeEllipseCallout">
              <a:avLst>
                <a:gd name="adj1" fmla="val 56731"/>
                <a:gd name="adj2" fmla="val -47648"/>
              </a:avLst>
            </a:prstGeom>
            <a:solidFill>
              <a:schemeClr val="bg1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809A3C5-B6A5-AD8D-5664-40B15B3E4A31}"/>
                </a:ext>
              </a:extLst>
            </p:cNvPr>
            <p:cNvSpPr txBox="1"/>
            <p:nvPr/>
          </p:nvSpPr>
          <p:spPr>
            <a:xfrm>
              <a:off x="8050695" y="873693"/>
              <a:ext cx="197457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Maybe you could eat a traffic light for breakfast!</a:t>
              </a:r>
              <a:endParaRPr lang="en-GB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7A1A5EEB-3A53-4E4B-5F02-B11AE9C1C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Public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37F82995-86C7-5F27-85B0-15A8AD07F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30/04/2024</a:t>
            </a:r>
          </a:p>
        </p:txBody>
      </p:sp>
    </p:spTree>
    <p:extLst>
      <p:ext uri="{BB962C8B-B14F-4D97-AF65-F5344CB8AC3E}">
        <p14:creationId xmlns:p14="http://schemas.microsoft.com/office/powerpoint/2010/main" val="1234330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oup of children, walking, wheeling, scooting and riding cycles">
            <a:extLst>
              <a:ext uri="{FF2B5EF4-FFF2-40B4-BE49-F238E27FC236}">
                <a16:creationId xmlns:a16="http://schemas.microsoft.com/office/drawing/2014/main" id="{3EB317F9-2913-1578-BE47-A531F0A2C14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18160"/>
            <a:ext cx="12216643" cy="7121930"/>
          </a:xfrm>
          <a:prstGeom prst="rect">
            <a:avLst/>
          </a:prstGeom>
        </p:spPr>
      </p:pic>
      <p:sp>
        <p:nvSpPr>
          <p:cNvPr id="4" name="Speech Bubble: Oval 3" descr="thinking of others by travelling smart means fewer cars on the road">
            <a:extLst>
              <a:ext uri="{FF2B5EF4-FFF2-40B4-BE49-F238E27FC236}">
                <a16:creationId xmlns:a16="http://schemas.microsoft.com/office/drawing/2014/main" id="{A13033D8-A834-9C0B-9EF2-AA66ACE92399}"/>
              </a:ext>
            </a:extLst>
          </p:cNvPr>
          <p:cNvSpPr/>
          <p:nvPr/>
        </p:nvSpPr>
        <p:spPr>
          <a:xfrm>
            <a:off x="106017" y="1693628"/>
            <a:ext cx="2690191" cy="1993415"/>
          </a:xfrm>
          <a:prstGeom prst="wedgeEllipseCallout">
            <a:avLst>
              <a:gd name="adj1" fmla="val -8318"/>
              <a:gd name="adj2" fmla="val -79796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329FF6-3C36-817E-9961-3D0CC6DEC5A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6017" y="-302670"/>
            <a:ext cx="6416263" cy="1156744"/>
          </a:xfrm>
        </p:spPr>
        <p:txBody>
          <a:bodyPr>
            <a:normAutofit/>
          </a:bodyPr>
          <a:lstStyle/>
          <a:p>
            <a:r>
              <a:rPr lang="en-GB" sz="2800" i="0" u="none" strike="noStrike" baseline="0" dirty="0">
                <a:solidFill>
                  <a:schemeClr val="bg1"/>
                </a:solidFill>
                <a:latin typeface="Arial Rounded MT Bold" panose="020F0704030504030204" pitchFamily="34" charset="0"/>
              </a:rPr>
              <a:t>Support others on Thoughtful Friday </a:t>
            </a:r>
            <a:endParaRPr lang="en-GB" sz="28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E816AF-4E0B-7C93-2EC3-75D2980CC086}"/>
              </a:ext>
            </a:extLst>
          </p:cNvPr>
          <p:cNvSpPr txBox="1"/>
          <p:nvPr/>
        </p:nvSpPr>
        <p:spPr>
          <a:xfrm>
            <a:off x="1975462" y="481214"/>
            <a:ext cx="38961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Thinking of others can make them feel happy and can make us feel good too.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FFA227-1E3D-12D5-D4BE-537E91EF3DEE}"/>
              </a:ext>
            </a:extLst>
          </p:cNvPr>
          <p:cNvSpPr txBox="1"/>
          <p:nvPr/>
        </p:nvSpPr>
        <p:spPr>
          <a:xfrm>
            <a:off x="225286" y="1958855"/>
            <a:ext cx="24516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Thinking of others by walking, wheeling, cycling and scooting to school means fewer cars on the road. </a:t>
            </a:r>
          </a:p>
        </p:txBody>
      </p:sp>
      <p:pic>
        <p:nvPicPr>
          <p:cNvPr id="8" name="Picture 7" descr="owl on a road sign">
            <a:hlinkClick r:id="rId4"/>
            <a:extLst>
              <a:ext uri="{FF2B5EF4-FFF2-40B4-BE49-F238E27FC236}">
                <a16:creationId xmlns:a16="http://schemas.microsoft.com/office/drawing/2014/main" id="{7BC032D5-EBF0-6878-4A83-C010B00D0B4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03985" y="5168348"/>
            <a:ext cx="2187125" cy="212450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2C79E1C-CB4D-4316-4370-ABE534E63237}"/>
              </a:ext>
            </a:extLst>
          </p:cNvPr>
          <p:cNvSpPr txBox="1"/>
          <p:nvPr/>
        </p:nvSpPr>
        <p:spPr>
          <a:xfrm>
            <a:off x="5587334" y="4384807"/>
            <a:ext cx="3411332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7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Fewer cars can make it easier to cross the road and easier for buses or emergency services </a:t>
            </a:r>
          </a:p>
          <a:p>
            <a:r>
              <a:rPr lang="en-GB" sz="17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get through if they need to. </a:t>
            </a:r>
          </a:p>
          <a:p>
            <a:endParaRPr lang="en-GB" sz="1700" b="0" i="0" u="none" strike="noStrike" baseline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7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Drivers can also support walkers and wheelers by not parking on the pavement or over driveways. </a:t>
            </a:r>
            <a:endParaRPr lang="en-GB" sz="1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14" descr="how can you Travel Smart to make others around you happy?">
            <a:extLst>
              <a:ext uri="{FF2B5EF4-FFF2-40B4-BE49-F238E27FC236}">
                <a16:creationId xmlns:a16="http://schemas.microsoft.com/office/drawing/2014/main" id="{85945525-ABAB-077D-7A5F-CA2B203E679F}"/>
              </a:ext>
            </a:extLst>
          </p:cNvPr>
          <p:cNvGrpSpPr/>
          <p:nvPr/>
        </p:nvGrpSpPr>
        <p:grpSpPr>
          <a:xfrm>
            <a:off x="8562109" y="4654777"/>
            <a:ext cx="2367760" cy="1384024"/>
            <a:chOff x="8433747" y="4744829"/>
            <a:chExt cx="2463800" cy="1384024"/>
          </a:xfrm>
        </p:grpSpPr>
        <p:sp>
          <p:nvSpPr>
            <p:cNvPr id="13" name="Speech Bubble: Oval 12">
              <a:extLst>
                <a:ext uri="{FF2B5EF4-FFF2-40B4-BE49-F238E27FC236}">
                  <a16:creationId xmlns:a16="http://schemas.microsoft.com/office/drawing/2014/main" id="{0C1D78EE-E812-FE05-57EB-92FE82134483}"/>
                </a:ext>
              </a:extLst>
            </p:cNvPr>
            <p:cNvSpPr/>
            <p:nvPr/>
          </p:nvSpPr>
          <p:spPr>
            <a:xfrm>
              <a:off x="8433747" y="4744829"/>
              <a:ext cx="2463800" cy="1384024"/>
            </a:xfrm>
            <a:prstGeom prst="wedgeEllipseCallout">
              <a:avLst>
                <a:gd name="adj1" fmla="val 56089"/>
                <a:gd name="adj2" fmla="val 3566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B518AD6-3E84-0DAB-0B13-D5315B9A1177}"/>
                </a:ext>
              </a:extLst>
            </p:cNvPr>
            <p:cNvSpPr txBox="1"/>
            <p:nvPr/>
          </p:nvSpPr>
          <p:spPr>
            <a:xfrm>
              <a:off x="8572166" y="4949520"/>
              <a:ext cx="2209886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700" dirty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How can you Travel Smart to help make others around you happy?</a:t>
              </a:r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244659-115E-E797-B087-6CEA2A520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600625"/>
            <a:ext cx="4114800" cy="365125"/>
          </a:xfrm>
        </p:spPr>
        <p:txBody>
          <a:bodyPr/>
          <a:lstStyle/>
          <a:p>
            <a:r>
              <a:rPr lang="en-GB" dirty="0"/>
              <a:t>Public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71AA57-CB25-12CF-B899-FF16461B4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30/04/2024</a:t>
            </a:r>
          </a:p>
        </p:txBody>
      </p:sp>
    </p:spTree>
    <p:extLst>
      <p:ext uri="{BB962C8B-B14F-4D97-AF65-F5344CB8AC3E}">
        <p14:creationId xmlns:p14="http://schemas.microsoft.com/office/powerpoint/2010/main" val="2763069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12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E56C7A08-A4C2-D0A6-F11B-81B1D7001D9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911204"/>
            <a:ext cx="3460765" cy="1325563"/>
          </a:xfrm>
        </p:spPr>
        <p:txBody>
          <a:bodyPr>
            <a:normAutofit fontScale="90000"/>
          </a:bodyPr>
          <a:lstStyle/>
          <a:p>
            <a:pPr algn="ctr" rtl="0" eaLnBrk="1" latinLnBrk="0" hangingPunct="1"/>
            <a:r>
              <a:rPr lang="en-GB" sz="3600" b="1" kern="1200" dirty="0">
                <a:solidFill>
                  <a:srgbClr val="006600"/>
                </a:solidFill>
                <a:effectLst/>
                <a:latin typeface="Arial Rounded MT Bold" panose="020F0704030504030204" pitchFamily="34" charset="0"/>
                <a:ea typeface="+mn-ea"/>
                <a:cs typeface="+mn-cs"/>
              </a:rPr>
              <a:t>Have a great </a:t>
            </a:r>
            <a:endParaRPr lang="en-GB" sz="3600" b="1" dirty="0">
              <a:effectLst/>
              <a:latin typeface="Arial Rounded MT Bold" panose="020F0704030504030204" pitchFamily="34" charset="0"/>
            </a:endParaRPr>
          </a:p>
          <a:p>
            <a:pPr algn="ctr" rtl="0" eaLnBrk="1" latinLnBrk="0" hangingPunct="1"/>
            <a:r>
              <a:rPr lang="en-GB" sz="3600" b="1" kern="1200" dirty="0">
                <a:solidFill>
                  <a:srgbClr val="006600"/>
                </a:solidFill>
                <a:effectLst/>
                <a:latin typeface="Arial Rounded MT Bold" panose="020F0704030504030204" pitchFamily="34" charset="0"/>
                <a:ea typeface="+mn-ea"/>
                <a:cs typeface="+mn-cs"/>
              </a:rPr>
              <a:t>Travel Smart</a:t>
            </a:r>
            <a:endParaRPr lang="en-GB" sz="3600" b="1" dirty="0">
              <a:effectLst/>
              <a:latin typeface="Arial Rounded MT Bold" panose="020F0704030504030204" pitchFamily="34" charset="0"/>
            </a:endParaRPr>
          </a:p>
          <a:p>
            <a:pPr algn="ctr" rtl="0" eaLnBrk="1" latinLnBrk="0" hangingPunct="1"/>
            <a:r>
              <a:rPr lang="en-GB" sz="3600" b="1" kern="1200" dirty="0">
                <a:solidFill>
                  <a:srgbClr val="006600"/>
                </a:solidFill>
                <a:effectLst/>
                <a:latin typeface="Arial Rounded MT Bold" panose="020F0704030504030204" pitchFamily="34" charset="0"/>
                <a:ea typeface="+mn-ea"/>
                <a:cs typeface="+mn-cs"/>
              </a:rPr>
              <a:t>Week!</a:t>
            </a:r>
            <a:endParaRPr lang="en-GB" sz="3600" b="1" dirty="0">
              <a:effectLst/>
              <a:latin typeface="Arial Rounded MT Bold" panose="020F0704030504030204" pitchFamily="34" charset="0"/>
            </a:endParaRPr>
          </a:p>
          <a:p>
            <a:pPr algn="ctr"/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85BF85-010C-B098-49F7-19B5F0A05F20}"/>
              </a:ext>
            </a:extLst>
          </p:cNvPr>
          <p:cNvSpPr txBox="1"/>
          <p:nvPr/>
        </p:nvSpPr>
        <p:spPr>
          <a:xfrm>
            <a:off x="284480" y="2161144"/>
            <a:ext cx="319503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0" i="0" u="none" strike="noStrike" baseline="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Remember to record your usual and preferred ways of travelling to school. </a:t>
            </a:r>
          </a:p>
          <a:p>
            <a:endParaRPr lang="en-GB" sz="2000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was your best Travel Smart day?</a:t>
            </a:r>
          </a:p>
          <a:p>
            <a:endParaRPr lang="en-GB" sz="2000" b="0" i="0" u="none" strike="noStrike" baseline="0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Could everyday be a Travel Smart day?</a:t>
            </a:r>
            <a:endParaRPr lang="en-GB" sz="2000" b="0" i="0" u="none" strike="noStrike" baseline="0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wall chart">
            <a:extLst>
              <a:ext uri="{FF2B5EF4-FFF2-40B4-BE49-F238E27FC236}">
                <a16:creationId xmlns:a16="http://schemas.microsoft.com/office/drawing/2014/main" id="{8FD5AD87-FF7C-35EC-CD04-8730F7DA3AE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0765" y="405016"/>
            <a:ext cx="8550650" cy="6047967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057327-A59D-FC99-A724-519D9BC73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30/04/2024</a:t>
            </a:r>
          </a:p>
        </p:txBody>
      </p:sp>
    </p:spTree>
    <p:extLst>
      <p:ext uri="{BB962C8B-B14F-4D97-AF65-F5344CB8AC3E}">
        <p14:creationId xmlns:p14="http://schemas.microsoft.com/office/powerpoint/2010/main" val="947260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3AFBBA0375F9A488C84BA5C0C9B0C5E" ma:contentTypeVersion="23" ma:contentTypeDescription="Create a new document." ma:contentTypeScope="" ma:versionID="151a287205dec5f59a9669fb7a5f6d2d">
  <xsd:schema xmlns:xsd="http://www.w3.org/2001/XMLSchema" xmlns:xs="http://www.w3.org/2001/XMLSchema" xmlns:p="http://schemas.microsoft.com/office/2006/metadata/properties" xmlns:ns2="2f88ee84-22ee-43a8-9b34-327afaecc87e" xmlns:ns3="66ed5a43-5aed-4bf4-9fef-753685a125d2" targetNamespace="http://schemas.microsoft.com/office/2006/metadata/properties" ma:root="true" ma:fieldsID="5d678039cbb33c8be01f26b08472a59d" ns2:_="" ns3:_="">
    <xsd:import namespace="2f88ee84-22ee-43a8-9b34-327afaecc87e"/>
    <xsd:import namespace="66ed5a43-5aed-4bf4-9fef-753685a125d2"/>
    <xsd:element name="properties">
      <xsd:complexType>
        <xsd:sequence>
          <xsd:element name="documentManagement">
            <xsd:complexType>
              <xsd:all>
                <xsd:element ref="ns2:mdad12741acb4253aa014861ef02c092" minOccurs="0"/>
                <xsd:element ref="ns3:TaxCatchAll" minOccurs="0"/>
                <xsd:element ref="ns2:i77ccaded8b24abfb286fb4ae7abde6d" minOccurs="0"/>
                <xsd:element ref="ns2:d196699515fe4986bdbc771e7d8e786b" minOccurs="0"/>
                <xsd:element ref="ns2:je7899fab64c4235a445015662b2109e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88ee84-22ee-43a8-9b34-327afaecc87e" elementFormDefault="qualified">
    <xsd:import namespace="http://schemas.microsoft.com/office/2006/documentManagement/types"/>
    <xsd:import namespace="http://schemas.microsoft.com/office/infopath/2007/PartnerControls"/>
    <xsd:element name="mdad12741acb4253aa014861ef02c092" ma:index="9" nillable="true" ma:taxonomy="true" ma:internalName="mdad12741acb4253aa014861ef02c092" ma:taxonomyFieldName="System_x002e_Collections_x002e_DictionaryEntry_x002e_Key" ma:displayName="Search Tags" ma:fieldId="{6dad1274-1acb-4253-aa01-4861ef02c092}" ma:taxonomyMulti="true" ma:sspId="32758402-1e16-4577-8300-bda3ead60d31" ma:termSetId="5b92efb4-c5ef-4e48-a7a1-8137c814128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77ccaded8b24abfb286fb4ae7abde6d" ma:index="12" nillable="true" ma:taxonomy="true" ma:internalName="i77ccaded8b24abfb286fb4ae7abde6d" ma:taxonomyFieldName="System_x002e_Collections_x002e_DictionaryEntry_x002e_Key0" ma:displayName="Department" ma:fieldId="{277ccade-d8b2-4abf-b286-fb4ae7abde6d}" ma:sspId="32758402-1e16-4577-8300-bda3ead60d31" ma:termSetId="8ed8c9ea-7052-4c1d-a4d7-b9c10bffea6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196699515fe4986bdbc771e7d8e786b" ma:index="14" nillable="true" ma:taxonomy="true" ma:internalName="d196699515fe4986bdbc771e7d8e786b" ma:taxonomyFieldName="System_x002e_Collections_x002e_DictionaryEntry_x002e_Key1" ma:displayName="Company" ma:fieldId="{d1966995-15fe-4986-bdbc-771e7d8e786b}" ma:sspId="32758402-1e16-4577-8300-bda3ead60d31" ma:termSetId="8725dfb7-6227-4d2c-81f7-452283eab1d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e7899fab64c4235a445015662b2109e" ma:index="16" nillable="true" ma:taxonomy="true" ma:internalName="je7899fab64c4235a445015662b2109e" ma:taxonomyFieldName="System_x002e_Collections_x002e_DictionaryEntry_x002e_Key2" ma:displayName="Responsibility Unit" ma:fieldId="{3e7899fa-b64c-4235-a445-015662b2109e}" ma:sspId="32758402-1e16-4577-8300-bda3ead60d31" ma:termSetId="12107275-21c7-4c8d-8214-3d90ab2e9b7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diaServiceMetadata" ma:index="17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8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32758402-1e16-4577-8300-bda3ead60d3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2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ed5a43-5aed-4bf4-9fef-753685a125d2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5fa285dd-0af9-479c-aedb-80ca28489e21}" ma:internalName="TaxCatchAll" ma:showField="CatchAllData" ma:web="66ed5a43-5aed-4bf4-9fef-753685a125d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6ed5a43-5aed-4bf4-9fef-753685a125d2">
      <Value>4</Value>
      <Value>3</Value>
      <Value>2</Value>
      <Value>1</Value>
    </TaxCatchAll>
    <i77ccaded8b24abfb286fb4ae7abde6d xmlns="2f88ee84-22ee-43a8-9b34-327afaecc87e">
      <Terms xmlns="http://schemas.microsoft.com/office/infopath/2007/PartnerControls">
        <TermInfo xmlns="http://schemas.microsoft.com/office/infopath/2007/PartnerControls">
          <TermName xmlns="http://schemas.microsoft.com/office/infopath/2007/PartnerControls">Economy Transport and Environment</TermName>
          <TermId xmlns="http://schemas.microsoft.com/office/infopath/2007/PartnerControls">20fb6215-17ce-4336-9d43-5dbb5fa00d51</TermId>
        </TermInfo>
      </Terms>
    </i77ccaded8b24abfb286fb4ae7abde6d>
    <je7899fab64c4235a445015662b2109e xmlns="2f88ee84-22ee-43a8-9b34-327afaecc87e">
      <Terms xmlns="http://schemas.microsoft.com/office/infopath/2007/PartnerControls">
        <TermInfo xmlns="http://schemas.microsoft.com/office/infopath/2007/PartnerControls">
          <TermName xmlns="http://schemas.microsoft.com/office/infopath/2007/PartnerControls">economic development and regeneration</TermName>
          <TermId xmlns="http://schemas.microsoft.com/office/infopath/2007/PartnerControls">d5307bc2-926b-400f-b39d-0bdcd0d5f875</TermId>
        </TermInfo>
      </Terms>
    </je7899fab64c4235a445015662b2109e>
    <mdad12741acb4253aa014861ef02c092 xmlns="2f88ee84-22ee-43a8-9b34-327afaecc87e">
      <Terms xmlns="http://schemas.microsoft.com/office/infopath/2007/PartnerControls">
        <TermInfo xmlns="http://schemas.microsoft.com/office/infopath/2007/PartnerControls">
          <TermName xmlns="http://schemas.microsoft.com/office/infopath/2007/PartnerControls">Active Travel</TermName>
          <TermId xmlns="http://schemas.microsoft.com/office/infopath/2007/PartnerControls">c0c676d5-116e-4787-b695-32822a2f6cc9</TermId>
        </TermInfo>
      </Terms>
    </mdad12741acb4253aa014861ef02c092>
    <d196699515fe4986bdbc771e7d8e786b xmlns="2f88ee84-22ee-43a8-9b34-327afaecc87e">
      <Terms xmlns="http://schemas.microsoft.com/office/infopath/2007/PartnerControls">
        <TermInfo xmlns="http://schemas.microsoft.com/office/infopath/2007/PartnerControls">
          <TermName xmlns="http://schemas.microsoft.com/office/infopath/2007/PartnerControls">Derbyshire County Council</TermName>
          <TermId xmlns="http://schemas.microsoft.com/office/infopath/2007/PartnerControls">d98d0933-9971-4d20-a5e2-6605b0b627c7</TermId>
        </TermInfo>
      </Terms>
    </d196699515fe4986bdbc771e7d8e786b>
    <lcf76f155ced4ddcb4097134ff3c332f xmlns="2f88ee84-22ee-43a8-9b34-327afaecc87e">
      <Terms xmlns="http://schemas.microsoft.com/office/infopath/2007/PartnerControls"/>
    </lcf76f155ced4ddcb4097134ff3c332f>
    <SharedWithUsers xmlns="66ed5a43-5aed-4bf4-9fef-753685a125d2">
      <UserInfo>
        <DisplayName>Yvonne Wright (Childrens Services)</DisplayName>
        <AccountId>212</AccountId>
        <AccountType/>
      </UserInfo>
      <UserInfo>
        <DisplayName>Vanessa Ball (Place)</DisplayName>
        <AccountId>133</AccountId>
        <AccountType/>
      </UserInfo>
      <UserInfo>
        <DisplayName>Lindsey Skelhorn (Place)</DisplayName>
        <AccountId>213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5DC0A157-61E5-4D0D-B417-AC2AF4AA5DD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88ee84-22ee-43a8-9b34-327afaecc87e"/>
    <ds:schemaRef ds:uri="66ed5a43-5aed-4bf4-9fef-753685a125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18FCAB3-5A10-4CCA-99F5-5D7FA7D65C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2E8B8C8-B477-4F1D-89EF-7ED506D7FEB6}">
  <ds:schemaRefs>
    <ds:schemaRef ds:uri="http://purl.org/dc/terms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2f88ee84-22ee-43a8-9b34-327afaecc87e"/>
    <ds:schemaRef ds:uri="66ed5a43-5aed-4bf4-9fef-753685a125d2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852</TotalTime>
  <Words>645</Words>
  <Application>Microsoft Office PowerPoint</Application>
  <PresentationFormat>Widescreen</PresentationFormat>
  <Paragraphs>99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Arial </vt:lpstr>
      <vt:lpstr>Arial Rounded MT Bold</vt:lpstr>
      <vt:lpstr>Blogger Sans</vt:lpstr>
      <vt:lpstr>Calibri</vt:lpstr>
      <vt:lpstr>Calibri Light</vt:lpstr>
      <vt:lpstr>Office Theme</vt:lpstr>
      <vt:lpstr> Follow the SMILERS ways of making  active and environmentally friendly Travel Smart school journeys  to boost your wellbeing,  support your community and help the planet!  </vt:lpstr>
      <vt:lpstr>Meet the SMILERS and their seven ways to wellbeing </vt:lpstr>
      <vt:lpstr>Ways to Travel Smart</vt:lpstr>
      <vt:lpstr>Stay Connected on Modeshift Monday  </vt:lpstr>
      <vt:lpstr>Move More on Traffic Free Tuesday  </vt:lpstr>
      <vt:lpstr>Look out for interesting things on  Wander and Wonder Wednesday </vt:lpstr>
      <vt:lpstr>Eat well and rest on Feel Good Thursday </vt:lpstr>
      <vt:lpstr>Support others on Thoughtful Friday </vt:lpstr>
      <vt:lpstr>Have a great  Travel Smart Week! </vt:lpstr>
      <vt:lpstr>Well done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 Bounds (Place)</dc:creator>
  <cp:lastModifiedBy>Joshua Rice (Childrens Services)</cp:lastModifiedBy>
  <cp:revision>31</cp:revision>
  <dcterms:created xsi:type="dcterms:W3CDTF">2024-04-10T15:33:53Z</dcterms:created>
  <dcterms:modified xsi:type="dcterms:W3CDTF">2024-04-30T12:35:06Z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0x010100D3AFBBA0375F9A488C84BA5C0C9B0C5E</vt:lpwstr>
  </property>
  <property fmtid="{D5CDD505-2E9C-101B-9397-08002B2CF9AE}" pid="3" name="System.Collections.DictionaryEntry.Key0">
    <vt:lpwstr>2;#Economy Transport and Environment|20fb6215-17ce-4336-9d43-5dbb5fa00d51</vt:lpwstr>
  </property>
  <property fmtid="{D5CDD505-2E9C-101B-9397-08002B2CF9AE}" pid="4" name="System.Collections.DictionaryEntry.Key1">
    <vt:lpwstr>3;#Derbyshire County Council|d98d0933-9971-4d20-a5e2-6605b0b627c7</vt:lpwstr>
  </property>
  <property fmtid="{D5CDD505-2E9C-101B-9397-08002B2CF9AE}" pid="5" name="System.Collections.DictionaryEntry.Key">
    <vt:lpwstr>4;#Active Travel|c0c676d5-116e-4787-b695-32822a2f6cc9</vt:lpwstr>
  </property>
  <property fmtid="{D5CDD505-2E9C-101B-9397-08002B2CF9AE}" pid="6" name="System.Collections.DictionaryEntry.Key2">
    <vt:lpwstr>1;#economic development and regeneration|d5307bc2-926b-400f-b39d-0bdcd0d5f875</vt:lpwstr>
  </property>
  <property fmtid="{D5CDD505-2E9C-101B-9397-08002B2CF9AE}" pid="7" name="MediaServiceImageTags">
    <vt:lpwstr/>
  </property>
  <property fmtid="{D5CDD505-2E9C-101B-9397-08002B2CF9AE}" pid="8" name="MSIP_Label_1eaf2ac6-553c-49dc-af04-64e19b49ddd9_Enabled">
    <vt:lpwstr>true</vt:lpwstr>
  </property>
  <property fmtid="{D5CDD505-2E9C-101B-9397-08002B2CF9AE}" pid="9" name="MSIP_Label_1eaf2ac6-553c-49dc-af04-64e19b49ddd9_SetDate">
    <vt:lpwstr>2024-04-30T12:32:50Z</vt:lpwstr>
  </property>
  <property fmtid="{D5CDD505-2E9C-101B-9397-08002B2CF9AE}" pid="10" name="MSIP_Label_1eaf2ac6-553c-49dc-af04-64e19b49ddd9_Method">
    <vt:lpwstr>Privileged</vt:lpwstr>
  </property>
  <property fmtid="{D5CDD505-2E9C-101B-9397-08002B2CF9AE}" pid="11" name="MSIP_Label_1eaf2ac6-553c-49dc-af04-64e19b49ddd9_Name">
    <vt:lpwstr>DCC Public</vt:lpwstr>
  </property>
  <property fmtid="{D5CDD505-2E9C-101B-9397-08002B2CF9AE}" pid="12" name="MSIP_Label_1eaf2ac6-553c-49dc-af04-64e19b49ddd9_SiteId">
    <vt:lpwstr>429a8eb3-3210-4e1a-aaa2-6ccde0ddabc5</vt:lpwstr>
  </property>
  <property fmtid="{D5CDD505-2E9C-101B-9397-08002B2CF9AE}" pid="13" name="MSIP_Label_1eaf2ac6-553c-49dc-af04-64e19b49ddd9_ActionId">
    <vt:lpwstr>e65f0cc0-a5dd-4a37-8a1f-0a70183b048e</vt:lpwstr>
  </property>
  <property fmtid="{D5CDD505-2E9C-101B-9397-08002B2CF9AE}" pid="14" name="MSIP_Label_1eaf2ac6-553c-49dc-af04-64e19b49ddd9_ContentBits">
    <vt:lpwstr>2</vt:lpwstr>
  </property>
  <property fmtid="{D5CDD505-2E9C-101B-9397-08002B2CF9AE}" pid="15" name="ClassificationContentMarkingFooterLocations">
    <vt:lpwstr>Office Theme:8</vt:lpwstr>
  </property>
  <property fmtid="{D5CDD505-2E9C-101B-9397-08002B2CF9AE}" pid="16" name="ClassificationContentMarkingFooterText">
    <vt:lpwstr>PUBLIC</vt:lpwstr>
  </property>
</Properties>
</file>